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32099250" cy="44037250"/>
  <p:defaultTextStyle>
    <a:defPPr>
      <a:defRPr lang="en-US"/>
    </a:defPPr>
    <a:lvl1pPr algn="l" rtl="0" fontAlgn="base">
      <a:spcBef>
        <a:spcPct val="0"/>
      </a:spcBef>
      <a:spcAft>
        <a:spcPct val="0"/>
      </a:spcAft>
      <a:defRPr sz="8600" kern="1200">
        <a:solidFill>
          <a:schemeClr val="tx1"/>
        </a:solidFill>
        <a:latin typeface="Arial" charset="0"/>
        <a:ea typeface="+mn-ea"/>
        <a:cs typeface="Arial" charset="0"/>
      </a:defRPr>
    </a:lvl1pPr>
    <a:lvl2pPr marL="457200" algn="l" rtl="0" fontAlgn="base">
      <a:spcBef>
        <a:spcPct val="0"/>
      </a:spcBef>
      <a:spcAft>
        <a:spcPct val="0"/>
      </a:spcAft>
      <a:defRPr sz="8600" kern="1200">
        <a:solidFill>
          <a:schemeClr val="tx1"/>
        </a:solidFill>
        <a:latin typeface="Arial" charset="0"/>
        <a:ea typeface="+mn-ea"/>
        <a:cs typeface="Arial" charset="0"/>
      </a:defRPr>
    </a:lvl2pPr>
    <a:lvl3pPr marL="914400" algn="l" rtl="0" fontAlgn="base">
      <a:spcBef>
        <a:spcPct val="0"/>
      </a:spcBef>
      <a:spcAft>
        <a:spcPct val="0"/>
      </a:spcAft>
      <a:defRPr sz="8600" kern="1200">
        <a:solidFill>
          <a:schemeClr val="tx1"/>
        </a:solidFill>
        <a:latin typeface="Arial" charset="0"/>
        <a:ea typeface="+mn-ea"/>
        <a:cs typeface="Arial" charset="0"/>
      </a:defRPr>
    </a:lvl3pPr>
    <a:lvl4pPr marL="1371600" algn="l" rtl="0" fontAlgn="base">
      <a:spcBef>
        <a:spcPct val="0"/>
      </a:spcBef>
      <a:spcAft>
        <a:spcPct val="0"/>
      </a:spcAft>
      <a:defRPr sz="8600" kern="1200">
        <a:solidFill>
          <a:schemeClr val="tx1"/>
        </a:solidFill>
        <a:latin typeface="Arial" charset="0"/>
        <a:ea typeface="+mn-ea"/>
        <a:cs typeface="Arial" charset="0"/>
      </a:defRPr>
    </a:lvl4pPr>
    <a:lvl5pPr marL="1828800" algn="l" rtl="0" fontAlgn="base">
      <a:spcBef>
        <a:spcPct val="0"/>
      </a:spcBef>
      <a:spcAft>
        <a:spcPct val="0"/>
      </a:spcAft>
      <a:defRPr sz="8600" kern="1200">
        <a:solidFill>
          <a:schemeClr val="tx1"/>
        </a:solidFill>
        <a:latin typeface="Arial" charset="0"/>
        <a:ea typeface="+mn-ea"/>
        <a:cs typeface="Arial" charset="0"/>
      </a:defRPr>
    </a:lvl5pPr>
    <a:lvl6pPr marL="2286000" algn="l" defTabSz="914400" rtl="0" eaLnBrk="1" latinLnBrk="0" hangingPunct="1">
      <a:defRPr sz="8600" kern="1200">
        <a:solidFill>
          <a:schemeClr val="tx1"/>
        </a:solidFill>
        <a:latin typeface="Arial" charset="0"/>
        <a:ea typeface="+mn-ea"/>
        <a:cs typeface="Arial" charset="0"/>
      </a:defRPr>
    </a:lvl6pPr>
    <a:lvl7pPr marL="2743200" algn="l" defTabSz="914400" rtl="0" eaLnBrk="1" latinLnBrk="0" hangingPunct="1">
      <a:defRPr sz="8600" kern="1200">
        <a:solidFill>
          <a:schemeClr val="tx1"/>
        </a:solidFill>
        <a:latin typeface="Arial" charset="0"/>
        <a:ea typeface="+mn-ea"/>
        <a:cs typeface="Arial" charset="0"/>
      </a:defRPr>
    </a:lvl7pPr>
    <a:lvl8pPr marL="3200400" algn="l" defTabSz="914400" rtl="0" eaLnBrk="1" latinLnBrk="0" hangingPunct="1">
      <a:defRPr sz="8600" kern="1200">
        <a:solidFill>
          <a:schemeClr val="tx1"/>
        </a:solidFill>
        <a:latin typeface="Arial" charset="0"/>
        <a:ea typeface="+mn-ea"/>
        <a:cs typeface="Arial" charset="0"/>
      </a:defRPr>
    </a:lvl8pPr>
    <a:lvl9pPr marL="3657600" algn="l" defTabSz="914400" rtl="0" eaLnBrk="1" latinLnBrk="0" hangingPunct="1">
      <a:defRPr sz="86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ED33"/>
    <a:srgbClr val="FFFF66"/>
    <a:srgbClr val="B2D2EC"/>
    <a:srgbClr val="CCECFF"/>
    <a:srgbClr val="CCCCFF"/>
    <a:srgbClr val="CC99FF"/>
    <a:srgbClr val="9999FF"/>
    <a:srgbClr val="9966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9142" autoAdjust="0"/>
  </p:normalViewPr>
  <p:slideViewPr>
    <p:cSldViewPr>
      <p:cViewPr varScale="1">
        <p:scale>
          <a:sx n="17" d="100"/>
          <a:sy n="17" d="100"/>
        </p:scale>
        <p:origin x="1896" y="110"/>
      </p:cViewPr>
      <p:guideLst>
        <p:guide orient="horz" pos="1036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13909675" cy="22018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dirty="0"/>
          </a:p>
        </p:txBody>
      </p:sp>
      <p:sp>
        <p:nvSpPr>
          <p:cNvPr id="14339" name="Rectangle 3"/>
          <p:cNvSpPr>
            <a:spLocks noGrp="1" noChangeArrowheads="1"/>
          </p:cNvSpPr>
          <p:nvPr>
            <p:ph type="dt" idx="1"/>
          </p:nvPr>
        </p:nvSpPr>
        <p:spPr bwMode="auto">
          <a:xfrm>
            <a:off x="18181638" y="0"/>
            <a:ext cx="13909675" cy="22018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CB821A43-4381-4083-8750-9B9233BE9362}" type="datetimeFigureOut">
              <a:rPr lang="en-US"/>
              <a:pPr>
                <a:defRPr/>
              </a:pPr>
              <a:t>4/3/2023</a:t>
            </a:fld>
            <a:endParaRPr lang="en-US" dirty="0"/>
          </a:p>
        </p:txBody>
      </p:sp>
      <p:sp>
        <p:nvSpPr>
          <p:cNvPr id="3076" name="Rectangle 4"/>
          <p:cNvSpPr>
            <a:spLocks noGrp="1" noRot="1" noChangeAspect="1" noChangeArrowheads="1" noTextEdit="1"/>
          </p:cNvSpPr>
          <p:nvPr>
            <p:ph type="sldImg" idx="2"/>
          </p:nvPr>
        </p:nvSpPr>
        <p:spPr bwMode="auto">
          <a:xfrm>
            <a:off x="5041900" y="3303588"/>
            <a:ext cx="22015450" cy="165131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1" name="Rectangle 5"/>
          <p:cNvSpPr>
            <a:spLocks noGrp="1" noChangeArrowheads="1"/>
          </p:cNvSpPr>
          <p:nvPr>
            <p:ph type="body" sz="quarter" idx="3"/>
          </p:nvPr>
        </p:nvSpPr>
        <p:spPr bwMode="auto">
          <a:xfrm>
            <a:off x="3209925" y="20918488"/>
            <a:ext cx="25679400" cy="198167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342" name="Rectangle 6"/>
          <p:cNvSpPr>
            <a:spLocks noGrp="1" noChangeArrowheads="1"/>
          </p:cNvSpPr>
          <p:nvPr>
            <p:ph type="ftr" sz="quarter" idx="4"/>
          </p:nvPr>
        </p:nvSpPr>
        <p:spPr bwMode="auto">
          <a:xfrm>
            <a:off x="0" y="41827450"/>
            <a:ext cx="13909675" cy="22018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dirty="0"/>
          </a:p>
        </p:txBody>
      </p:sp>
      <p:sp>
        <p:nvSpPr>
          <p:cNvPr id="14343" name="Rectangle 7"/>
          <p:cNvSpPr>
            <a:spLocks noGrp="1" noChangeArrowheads="1"/>
          </p:cNvSpPr>
          <p:nvPr>
            <p:ph type="sldNum" sz="quarter" idx="5"/>
          </p:nvPr>
        </p:nvSpPr>
        <p:spPr bwMode="auto">
          <a:xfrm>
            <a:off x="18181638" y="41827450"/>
            <a:ext cx="13909675" cy="22018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13AFF4C0-3BED-4A4C-9BA0-9AFD93466387}" type="slidenum">
              <a:rPr lang="en-US"/>
              <a:pPr>
                <a:defRPr/>
              </a:pPr>
              <a:t>‹#›</a:t>
            </a:fld>
            <a:endParaRPr lang="en-US" dirty="0"/>
          </a:p>
        </p:txBody>
      </p:sp>
    </p:spTree>
    <p:extLst>
      <p:ext uri="{BB962C8B-B14F-4D97-AF65-F5344CB8AC3E}">
        <p14:creationId xmlns:p14="http://schemas.microsoft.com/office/powerpoint/2010/main" val="12654239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p:txBody>
      </p:sp>
    </p:spTree>
    <p:extLst>
      <p:ext uri="{BB962C8B-B14F-4D97-AF65-F5344CB8AC3E}">
        <p14:creationId xmlns:p14="http://schemas.microsoft.com/office/powerpoint/2010/main" val="1871783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a:t>Click to edit Master title style</a:t>
            </a:r>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8153934C-DD40-4AC9-B50C-693F51EF98E4}" type="slidenum">
              <a:rPr lang="en-US"/>
              <a:pPr>
                <a:defRPr/>
              </a:pPr>
              <a:t>‹#›</a:t>
            </a:fld>
            <a:endParaRPr lang="en-US" dirty="0"/>
          </a:p>
        </p:txBody>
      </p:sp>
    </p:spTree>
    <p:extLst>
      <p:ext uri="{BB962C8B-B14F-4D97-AF65-F5344CB8AC3E}">
        <p14:creationId xmlns:p14="http://schemas.microsoft.com/office/powerpoint/2010/main" val="2610936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3E0E542-E13A-4AA8-AD81-10F027D0A28C}" type="slidenum">
              <a:rPr lang="en-US"/>
              <a:pPr>
                <a:defRPr/>
              </a:pPr>
              <a:t>‹#›</a:t>
            </a:fld>
            <a:endParaRPr lang="en-US" dirty="0"/>
          </a:p>
        </p:txBody>
      </p:sp>
    </p:spTree>
    <p:extLst>
      <p:ext uri="{BB962C8B-B14F-4D97-AF65-F5344CB8AC3E}">
        <p14:creationId xmlns:p14="http://schemas.microsoft.com/office/powerpoint/2010/main" val="1212937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8" y="1317625"/>
            <a:ext cx="9875837" cy="280876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3925" y="1317625"/>
            <a:ext cx="29475113" cy="280876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84C5EBE-31E8-4A24-81E2-8FF2AE64CCE7}" type="slidenum">
              <a:rPr lang="en-US"/>
              <a:pPr>
                <a:defRPr/>
              </a:pPr>
              <a:t>‹#›</a:t>
            </a:fld>
            <a:endParaRPr lang="en-US" dirty="0"/>
          </a:p>
        </p:txBody>
      </p:sp>
    </p:spTree>
    <p:extLst>
      <p:ext uri="{BB962C8B-B14F-4D97-AF65-F5344CB8AC3E}">
        <p14:creationId xmlns:p14="http://schemas.microsoft.com/office/powerpoint/2010/main" val="1986105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B960284-862E-4E17-BDFB-07B59A3C2484}" type="slidenum">
              <a:rPr lang="en-US"/>
              <a:pPr>
                <a:defRPr/>
              </a:pPr>
              <a:t>‹#›</a:t>
            </a:fld>
            <a:endParaRPr lang="en-US" dirty="0"/>
          </a:p>
        </p:txBody>
      </p:sp>
    </p:spTree>
    <p:extLst>
      <p:ext uri="{BB962C8B-B14F-4D97-AF65-F5344CB8AC3E}">
        <p14:creationId xmlns:p14="http://schemas.microsoft.com/office/powerpoint/2010/main" val="3849376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5C03DBB-A984-4D9D-B2F4-680DA19647D2}" type="slidenum">
              <a:rPr lang="en-US"/>
              <a:pPr>
                <a:defRPr/>
              </a:pPr>
              <a:t>‹#›</a:t>
            </a:fld>
            <a:endParaRPr lang="en-US" dirty="0"/>
          </a:p>
        </p:txBody>
      </p:sp>
    </p:spTree>
    <p:extLst>
      <p:ext uri="{BB962C8B-B14F-4D97-AF65-F5344CB8AC3E}">
        <p14:creationId xmlns:p14="http://schemas.microsoft.com/office/powerpoint/2010/main" val="133365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3925" y="7680325"/>
            <a:ext cx="19675475" cy="21724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0" y="7680325"/>
            <a:ext cx="19675475" cy="21724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230DEB1-FA63-4D79-ADED-23AAD592C4AA}" type="slidenum">
              <a:rPr lang="en-US"/>
              <a:pPr>
                <a:defRPr/>
              </a:pPr>
              <a:t>‹#›</a:t>
            </a:fld>
            <a:endParaRPr lang="en-US" dirty="0"/>
          </a:p>
        </p:txBody>
      </p:sp>
    </p:spTree>
    <p:extLst>
      <p:ext uri="{BB962C8B-B14F-4D97-AF65-F5344CB8AC3E}">
        <p14:creationId xmlns:p14="http://schemas.microsoft.com/office/powerpoint/2010/main" val="3042828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E57CB70B-EA36-47E0-A69D-D82E949DAF07}" type="slidenum">
              <a:rPr lang="en-US"/>
              <a:pPr>
                <a:defRPr/>
              </a:pPr>
              <a:t>‹#›</a:t>
            </a:fld>
            <a:endParaRPr lang="en-US" dirty="0"/>
          </a:p>
        </p:txBody>
      </p:sp>
    </p:spTree>
    <p:extLst>
      <p:ext uri="{BB962C8B-B14F-4D97-AF65-F5344CB8AC3E}">
        <p14:creationId xmlns:p14="http://schemas.microsoft.com/office/powerpoint/2010/main" val="2138196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F08D4E39-4EB2-4ACA-8A5F-42C29E98F047}" type="slidenum">
              <a:rPr lang="en-US"/>
              <a:pPr>
                <a:defRPr/>
              </a:pPr>
              <a:t>‹#›</a:t>
            </a:fld>
            <a:endParaRPr lang="en-US" dirty="0"/>
          </a:p>
        </p:txBody>
      </p:sp>
    </p:spTree>
    <p:extLst>
      <p:ext uri="{BB962C8B-B14F-4D97-AF65-F5344CB8AC3E}">
        <p14:creationId xmlns:p14="http://schemas.microsoft.com/office/powerpoint/2010/main" val="2398365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8D7FBF1A-175D-495D-8F5E-EA3A2D54ED32}" type="slidenum">
              <a:rPr lang="en-US"/>
              <a:pPr>
                <a:defRPr/>
              </a:pPr>
              <a:t>‹#›</a:t>
            </a:fld>
            <a:endParaRPr lang="en-US" dirty="0"/>
          </a:p>
        </p:txBody>
      </p:sp>
    </p:spTree>
    <p:extLst>
      <p:ext uri="{BB962C8B-B14F-4D97-AF65-F5344CB8AC3E}">
        <p14:creationId xmlns:p14="http://schemas.microsoft.com/office/powerpoint/2010/main" val="2395651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AFC0112-4EB7-4C60-A78E-94AB9180DF38}" type="slidenum">
              <a:rPr lang="en-US"/>
              <a:pPr>
                <a:defRPr/>
              </a:pPr>
              <a:t>‹#›</a:t>
            </a:fld>
            <a:endParaRPr lang="en-US" dirty="0"/>
          </a:p>
        </p:txBody>
      </p:sp>
    </p:spTree>
    <p:extLst>
      <p:ext uri="{BB962C8B-B14F-4D97-AF65-F5344CB8AC3E}">
        <p14:creationId xmlns:p14="http://schemas.microsoft.com/office/powerpoint/2010/main" val="860438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5D5DFD77-A47F-4B83-94FD-0FAA4FB58816}" type="slidenum">
              <a:rPr lang="en-US"/>
              <a:pPr>
                <a:defRPr/>
              </a:pPr>
              <a:t>‹#›</a:t>
            </a:fld>
            <a:endParaRPr lang="en-US" dirty="0"/>
          </a:p>
        </p:txBody>
      </p:sp>
    </p:spTree>
    <p:extLst>
      <p:ext uri="{BB962C8B-B14F-4D97-AF65-F5344CB8AC3E}">
        <p14:creationId xmlns:p14="http://schemas.microsoft.com/office/powerpoint/2010/main" val="482992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93925" y="1317625"/>
            <a:ext cx="3950335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8912" tIns="219456" rIns="438912" bIns="219456"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2193925" y="7680325"/>
            <a:ext cx="39503350" cy="2172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8912" tIns="219456" rIns="438912" bIns="21945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193925" y="29976763"/>
            <a:ext cx="10242550" cy="2286000"/>
          </a:xfrm>
          <a:prstGeom prst="rect">
            <a:avLst/>
          </a:prstGeom>
          <a:noFill/>
          <a:ln w="9525">
            <a:noFill/>
            <a:miter lim="800000"/>
            <a:headEnd/>
            <a:tailEnd/>
          </a:ln>
          <a:effectLst/>
        </p:spPr>
        <p:txBody>
          <a:bodyPr vert="horz" wrap="square" lIns="438912" tIns="219456" rIns="438912" bIns="219456" numCol="1" anchor="t" anchorCtr="0" compatLnSpc="1">
            <a:prstTxWarp prst="textNoShape">
              <a:avLst/>
            </a:prstTxWarp>
          </a:bodyPr>
          <a:lstStyle>
            <a:lvl1pPr>
              <a:defRPr sz="6700"/>
            </a:lvl1pPr>
          </a:lstStyle>
          <a:p>
            <a:pPr>
              <a:defRPr/>
            </a:pPr>
            <a:endParaRPr lang="en-US" dirty="0"/>
          </a:p>
        </p:txBody>
      </p:sp>
      <p:sp>
        <p:nvSpPr>
          <p:cNvPr id="1029" name="Rectangle 5"/>
          <p:cNvSpPr>
            <a:spLocks noGrp="1" noChangeArrowheads="1"/>
          </p:cNvSpPr>
          <p:nvPr>
            <p:ph type="ftr" sz="quarter" idx="3"/>
          </p:nvPr>
        </p:nvSpPr>
        <p:spPr bwMode="auto">
          <a:xfrm>
            <a:off x="14995525" y="29976763"/>
            <a:ext cx="13900150" cy="2286000"/>
          </a:xfrm>
          <a:prstGeom prst="rect">
            <a:avLst/>
          </a:prstGeom>
          <a:noFill/>
          <a:ln w="9525">
            <a:noFill/>
            <a:miter lim="800000"/>
            <a:headEnd/>
            <a:tailEnd/>
          </a:ln>
          <a:effectLst/>
        </p:spPr>
        <p:txBody>
          <a:bodyPr vert="horz" wrap="square" lIns="438912" tIns="219456" rIns="438912" bIns="219456" numCol="1" anchor="t" anchorCtr="0" compatLnSpc="1">
            <a:prstTxWarp prst="textNoShape">
              <a:avLst/>
            </a:prstTxWarp>
          </a:bodyPr>
          <a:lstStyle>
            <a:lvl1pPr algn="ctr">
              <a:defRPr sz="6700"/>
            </a:lvl1pPr>
          </a:lstStyle>
          <a:p>
            <a:pPr>
              <a:defRPr/>
            </a:pPr>
            <a:endParaRPr lang="en-US" dirty="0"/>
          </a:p>
        </p:txBody>
      </p:sp>
      <p:sp>
        <p:nvSpPr>
          <p:cNvPr id="1030" name="Rectangle 6"/>
          <p:cNvSpPr>
            <a:spLocks noGrp="1" noChangeArrowheads="1"/>
          </p:cNvSpPr>
          <p:nvPr>
            <p:ph type="sldNum" sz="quarter" idx="4"/>
          </p:nvPr>
        </p:nvSpPr>
        <p:spPr bwMode="auto">
          <a:xfrm>
            <a:off x="31454725" y="29976763"/>
            <a:ext cx="10242550" cy="2286000"/>
          </a:xfrm>
          <a:prstGeom prst="rect">
            <a:avLst/>
          </a:prstGeom>
          <a:noFill/>
          <a:ln w="9525">
            <a:noFill/>
            <a:miter lim="800000"/>
            <a:headEnd/>
            <a:tailEnd/>
          </a:ln>
          <a:effectLst/>
        </p:spPr>
        <p:txBody>
          <a:bodyPr vert="horz" wrap="square" lIns="438912" tIns="219456" rIns="438912" bIns="219456" numCol="1" anchor="t" anchorCtr="0" compatLnSpc="1">
            <a:prstTxWarp prst="textNoShape">
              <a:avLst/>
            </a:prstTxWarp>
          </a:bodyPr>
          <a:lstStyle>
            <a:lvl1pPr algn="r">
              <a:defRPr sz="6700"/>
            </a:lvl1pPr>
          </a:lstStyle>
          <a:p>
            <a:pPr>
              <a:defRPr/>
            </a:pPr>
            <a:fld id="{DA59427E-9304-4AB4-BC46-27FFDC52366B}"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438" rtl="0" eaLnBrk="0" fontAlgn="base" hangingPunct="0">
        <a:spcBef>
          <a:spcPct val="0"/>
        </a:spcBef>
        <a:spcAft>
          <a:spcPct val="0"/>
        </a:spcAft>
        <a:defRPr sz="21100">
          <a:solidFill>
            <a:schemeClr val="tx2"/>
          </a:solidFill>
          <a:latin typeface="+mj-lt"/>
          <a:ea typeface="+mj-ea"/>
          <a:cs typeface="+mj-cs"/>
        </a:defRPr>
      </a:lvl1pPr>
      <a:lvl2pPr algn="ctr" defTabSz="4389438" rtl="0" eaLnBrk="0" fontAlgn="base" hangingPunct="0">
        <a:spcBef>
          <a:spcPct val="0"/>
        </a:spcBef>
        <a:spcAft>
          <a:spcPct val="0"/>
        </a:spcAft>
        <a:defRPr sz="21100">
          <a:solidFill>
            <a:schemeClr val="tx2"/>
          </a:solidFill>
          <a:latin typeface="Arial" charset="0"/>
          <a:cs typeface="Arial" charset="0"/>
        </a:defRPr>
      </a:lvl2pPr>
      <a:lvl3pPr algn="ctr" defTabSz="4389438" rtl="0" eaLnBrk="0" fontAlgn="base" hangingPunct="0">
        <a:spcBef>
          <a:spcPct val="0"/>
        </a:spcBef>
        <a:spcAft>
          <a:spcPct val="0"/>
        </a:spcAft>
        <a:defRPr sz="21100">
          <a:solidFill>
            <a:schemeClr val="tx2"/>
          </a:solidFill>
          <a:latin typeface="Arial" charset="0"/>
          <a:cs typeface="Arial" charset="0"/>
        </a:defRPr>
      </a:lvl3pPr>
      <a:lvl4pPr algn="ctr" defTabSz="4389438" rtl="0" eaLnBrk="0" fontAlgn="base" hangingPunct="0">
        <a:spcBef>
          <a:spcPct val="0"/>
        </a:spcBef>
        <a:spcAft>
          <a:spcPct val="0"/>
        </a:spcAft>
        <a:defRPr sz="21100">
          <a:solidFill>
            <a:schemeClr val="tx2"/>
          </a:solidFill>
          <a:latin typeface="Arial" charset="0"/>
          <a:cs typeface="Arial" charset="0"/>
        </a:defRPr>
      </a:lvl4pPr>
      <a:lvl5pPr algn="ctr" defTabSz="4389438" rtl="0" eaLnBrk="0" fontAlgn="base" hangingPunct="0">
        <a:spcBef>
          <a:spcPct val="0"/>
        </a:spcBef>
        <a:spcAft>
          <a:spcPct val="0"/>
        </a:spcAft>
        <a:defRPr sz="21100">
          <a:solidFill>
            <a:schemeClr val="tx2"/>
          </a:solidFill>
          <a:latin typeface="Arial" charset="0"/>
          <a:cs typeface="Arial" charset="0"/>
        </a:defRPr>
      </a:lvl5pPr>
      <a:lvl6pPr marL="457200" algn="ctr" defTabSz="4389438" rtl="0" fontAlgn="base">
        <a:spcBef>
          <a:spcPct val="0"/>
        </a:spcBef>
        <a:spcAft>
          <a:spcPct val="0"/>
        </a:spcAft>
        <a:defRPr sz="21100">
          <a:solidFill>
            <a:schemeClr val="tx2"/>
          </a:solidFill>
          <a:latin typeface="Arial" charset="0"/>
          <a:cs typeface="Arial" charset="0"/>
        </a:defRPr>
      </a:lvl6pPr>
      <a:lvl7pPr marL="914400" algn="ctr" defTabSz="4389438" rtl="0" fontAlgn="base">
        <a:spcBef>
          <a:spcPct val="0"/>
        </a:spcBef>
        <a:spcAft>
          <a:spcPct val="0"/>
        </a:spcAft>
        <a:defRPr sz="21100">
          <a:solidFill>
            <a:schemeClr val="tx2"/>
          </a:solidFill>
          <a:latin typeface="Arial" charset="0"/>
          <a:cs typeface="Arial" charset="0"/>
        </a:defRPr>
      </a:lvl7pPr>
      <a:lvl8pPr marL="1371600" algn="ctr" defTabSz="4389438" rtl="0" fontAlgn="base">
        <a:spcBef>
          <a:spcPct val="0"/>
        </a:spcBef>
        <a:spcAft>
          <a:spcPct val="0"/>
        </a:spcAft>
        <a:defRPr sz="21100">
          <a:solidFill>
            <a:schemeClr val="tx2"/>
          </a:solidFill>
          <a:latin typeface="Arial" charset="0"/>
          <a:cs typeface="Arial" charset="0"/>
        </a:defRPr>
      </a:lvl8pPr>
      <a:lvl9pPr marL="1828800" algn="ctr" defTabSz="4389438" rtl="0" fontAlgn="base">
        <a:spcBef>
          <a:spcPct val="0"/>
        </a:spcBef>
        <a:spcAft>
          <a:spcPct val="0"/>
        </a:spcAft>
        <a:defRPr sz="21100">
          <a:solidFill>
            <a:schemeClr val="tx2"/>
          </a:solidFill>
          <a:latin typeface="Arial" charset="0"/>
          <a:cs typeface="Arial" charset="0"/>
        </a:defRPr>
      </a:lvl9pPr>
    </p:titleStyle>
    <p:bodyStyle>
      <a:lvl1pPr marL="1646238" indent="-1646238" algn="l" defTabSz="4389438" rtl="0" eaLnBrk="0" fontAlgn="base" hangingPunct="0">
        <a:spcBef>
          <a:spcPct val="20000"/>
        </a:spcBef>
        <a:spcAft>
          <a:spcPct val="0"/>
        </a:spcAft>
        <a:buChar char="•"/>
        <a:defRPr sz="15400">
          <a:solidFill>
            <a:schemeClr val="tx1"/>
          </a:solidFill>
          <a:latin typeface="+mn-lt"/>
          <a:ea typeface="+mn-ea"/>
          <a:cs typeface="+mn-cs"/>
        </a:defRPr>
      </a:lvl1pPr>
      <a:lvl2pPr marL="3565525" indent="-1371600" algn="l" defTabSz="4389438" rtl="0" eaLnBrk="0" fontAlgn="base" hangingPunct="0">
        <a:spcBef>
          <a:spcPct val="20000"/>
        </a:spcBef>
        <a:spcAft>
          <a:spcPct val="0"/>
        </a:spcAft>
        <a:buChar char="–"/>
        <a:defRPr sz="13400">
          <a:solidFill>
            <a:schemeClr val="tx1"/>
          </a:solidFill>
          <a:latin typeface="+mn-lt"/>
          <a:cs typeface="+mn-cs"/>
        </a:defRPr>
      </a:lvl2pPr>
      <a:lvl3pPr marL="5486400" indent="-1096963" algn="l" defTabSz="4389438" rtl="0" eaLnBrk="0" fontAlgn="base" hangingPunct="0">
        <a:spcBef>
          <a:spcPct val="20000"/>
        </a:spcBef>
        <a:spcAft>
          <a:spcPct val="0"/>
        </a:spcAft>
        <a:buChar char="•"/>
        <a:defRPr sz="11500">
          <a:solidFill>
            <a:schemeClr val="tx1"/>
          </a:solidFill>
          <a:latin typeface="+mn-lt"/>
          <a:cs typeface="+mn-cs"/>
        </a:defRPr>
      </a:lvl3pPr>
      <a:lvl4pPr marL="7680325" indent="-1096963" algn="l" defTabSz="4389438" rtl="0" eaLnBrk="0" fontAlgn="base" hangingPunct="0">
        <a:spcBef>
          <a:spcPct val="20000"/>
        </a:spcBef>
        <a:spcAft>
          <a:spcPct val="0"/>
        </a:spcAft>
        <a:buChar char="–"/>
        <a:defRPr sz="9600">
          <a:solidFill>
            <a:schemeClr val="tx1"/>
          </a:solidFill>
          <a:latin typeface="+mn-lt"/>
          <a:cs typeface="+mn-cs"/>
        </a:defRPr>
      </a:lvl4pPr>
      <a:lvl5pPr marL="9875838" indent="-1096963" algn="l" defTabSz="4389438" rtl="0" eaLnBrk="0" fontAlgn="base" hangingPunct="0">
        <a:spcBef>
          <a:spcPct val="20000"/>
        </a:spcBef>
        <a:spcAft>
          <a:spcPct val="0"/>
        </a:spcAft>
        <a:buChar char="»"/>
        <a:defRPr sz="9600">
          <a:solidFill>
            <a:schemeClr val="tx1"/>
          </a:solidFill>
          <a:latin typeface="+mn-lt"/>
          <a:cs typeface="+mn-cs"/>
        </a:defRPr>
      </a:lvl5pPr>
      <a:lvl6pPr marL="10333038" indent="-1096963" algn="l" defTabSz="4389438" rtl="0" fontAlgn="base">
        <a:spcBef>
          <a:spcPct val="20000"/>
        </a:spcBef>
        <a:spcAft>
          <a:spcPct val="0"/>
        </a:spcAft>
        <a:buChar char="»"/>
        <a:defRPr sz="9600">
          <a:solidFill>
            <a:schemeClr val="tx1"/>
          </a:solidFill>
          <a:latin typeface="+mn-lt"/>
          <a:cs typeface="+mn-cs"/>
        </a:defRPr>
      </a:lvl6pPr>
      <a:lvl7pPr marL="10790238" indent="-1096963" algn="l" defTabSz="4389438" rtl="0" fontAlgn="base">
        <a:spcBef>
          <a:spcPct val="20000"/>
        </a:spcBef>
        <a:spcAft>
          <a:spcPct val="0"/>
        </a:spcAft>
        <a:buChar char="»"/>
        <a:defRPr sz="9600">
          <a:solidFill>
            <a:schemeClr val="tx1"/>
          </a:solidFill>
          <a:latin typeface="+mn-lt"/>
          <a:cs typeface="+mn-cs"/>
        </a:defRPr>
      </a:lvl7pPr>
      <a:lvl8pPr marL="11247438" indent="-1096963" algn="l" defTabSz="4389438" rtl="0" fontAlgn="base">
        <a:spcBef>
          <a:spcPct val="20000"/>
        </a:spcBef>
        <a:spcAft>
          <a:spcPct val="0"/>
        </a:spcAft>
        <a:buChar char="»"/>
        <a:defRPr sz="9600">
          <a:solidFill>
            <a:schemeClr val="tx1"/>
          </a:solidFill>
          <a:latin typeface="+mn-lt"/>
          <a:cs typeface="+mn-cs"/>
        </a:defRPr>
      </a:lvl8pPr>
      <a:lvl9pPr marL="11704638" indent="-1096963" algn="l" defTabSz="4389438" rtl="0" fontAlgn="base">
        <a:spcBef>
          <a:spcPct val="20000"/>
        </a:spcBef>
        <a:spcAft>
          <a:spcPct val="0"/>
        </a:spcAft>
        <a:buChar char="»"/>
        <a:defRPr sz="9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mail.google.com/a/csp.edu/?ui=2&amp;ik=f4e28ced69&amp;view=att&amp;th=12554f9014df6862&amp;attid=0.1&amp;disp=inline&amp;realattid=f_g2rmr8yc0&amp;zw"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title"/>
          </p:nvPr>
        </p:nvSpPr>
        <p:spPr>
          <a:xfrm>
            <a:off x="413063" y="458297"/>
            <a:ext cx="43065074" cy="4113703"/>
          </a:xfrm>
        </p:spPr>
        <p:txBody>
          <a:bodyPr/>
          <a:lstStyle/>
          <a:p>
            <a:pPr eaLnBrk="1" hangingPunct="1"/>
            <a:r>
              <a:rPr lang="en-US" sz="9600" dirty="0">
                <a:solidFill>
                  <a:schemeClr val="accent2"/>
                </a:solidFill>
              </a:rPr>
              <a:t>Dynamic Connection of Mental Health and Sports in College</a:t>
            </a:r>
            <a:br>
              <a:rPr lang="en-US" sz="9600" dirty="0">
                <a:solidFill>
                  <a:schemeClr val="accent2"/>
                </a:solidFill>
              </a:rPr>
            </a:br>
            <a:r>
              <a:rPr lang="en-US" sz="7000" dirty="0">
                <a:solidFill>
                  <a:schemeClr val="accent2"/>
                </a:solidFill>
              </a:rPr>
              <a:t>Terrence Jordan, McKinley Egland-Young, and Kendrick Maynor. Jr</a:t>
            </a:r>
            <a:br>
              <a:rPr lang="en-US" sz="7000" dirty="0">
                <a:solidFill>
                  <a:schemeClr val="accent2"/>
                </a:solidFill>
              </a:rPr>
            </a:br>
            <a:r>
              <a:rPr lang="en-US" sz="7000" dirty="0">
                <a:solidFill>
                  <a:schemeClr val="accent2"/>
                </a:solidFill>
              </a:rPr>
              <a:t>Faculty Mentor: Dr. Kim Flottemesch</a:t>
            </a:r>
            <a:br>
              <a:rPr lang="en-US" sz="7000" dirty="0">
                <a:solidFill>
                  <a:schemeClr val="accent2"/>
                </a:solidFill>
              </a:rPr>
            </a:br>
            <a:endParaRPr lang="en-US" sz="7000" dirty="0">
              <a:solidFill>
                <a:schemeClr val="accent2"/>
              </a:solidFill>
            </a:endParaRPr>
          </a:p>
        </p:txBody>
      </p:sp>
      <p:sp>
        <p:nvSpPr>
          <p:cNvPr id="2051" name="Text Box 7"/>
          <p:cNvSpPr txBox="1">
            <a:spLocks noChangeArrowheads="1"/>
          </p:cNvSpPr>
          <p:nvPr/>
        </p:nvSpPr>
        <p:spPr bwMode="auto">
          <a:xfrm>
            <a:off x="413063" y="4558346"/>
            <a:ext cx="11963400" cy="13357503"/>
          </a:xfrm>
          <a:prstGeom prst="rect">
            <a:avLst/>
          </a:prstGeom>
          <a:solidFill>
            <a:srgbClr val="C1ED33"/>
          </a:solidFill>
          <a:ln w="9525">
            <a:solidFill>
              <a:srgbClr val="000000"/>
            </a:solidFill>
            <a:miter lim="800000"/>
            <a:headEnd/>
            <a:tailEnd/>
          </a:ln>
        </p:spPr>
        <p:txBody>
          <a:bodyPr wrap="square">
            <a:spAutoFit/>
          </a:bodyPr>
          <a:lstStyle>
            <a:lvl1pPr defTabSz="4389438" eaLnBrk="0" hangingPunct="0">
              <a:defRPr sz="8600">
                <a:solidFill>
                  <a:schemeClr val="tx1"/>
                </a:solidFill>
                <a:latin typeface="Arial" charset="0"/>
                <a:cs typeface="Arial" charset="0"/>
              </a:defRPr>
            </a:lvl1pPr>
            <a:lvl2pPr marL="742950" indent="-285750" defTabSz="4389438" eaLnBrk="0" hangingPunct="0">
              <a:defRPr sz="8600">
                <a:solidFill>
                  <a:schemeClr val="tx1"/>
                </a:solidFill>
                <a:latin typeface="Arial" charset="0"/>
                <a:cs typeface="Arial" charset="0"/>
              </a:defRPr>
            </a:lvl2pPr>
            <a:lvl3pPr marL="1143000" indent="-228600" defTabSz="4389438" eaLnBrk="0" hangingPunct="0">
              <a:defRPr sz="8600">
                <a:solidFill>
                  <a:schemeClr val="tx1"/>
                </a:solidFill>
                <a:latin typeface="Arial" charset="0"/>
                <a:cs typeface="Arial" charset="0"/>
              </a:defRPr>
            </a:lvl3pPr>
            <a:lvl4pPr marL="1600200" indent="-228600" defTabSz="4389438" eaLnBrk="0" hangingPunct="0">
              <a:defRPr sz="8600">
                <a:solidFill>
                  <a:schemeClr val="tx1"/>
                </a:solidFill>
                <a:latin typeface="Arial" charset="0"/>
                <a:cs typeface="Arial" charset="0"/>
              </a:defRPr>
            </a:lvl4pPr>
            <a:lvl5pPr marL="2057400" indent="-228600" defTabSz="4389438" eaLnBrk="0" hangingPunct="0">
              <a:defRPr sz="8600">
                <a:solidFill>
                  <a:schemeClr val="tx1"/>
                </a:solidFill>
                <a:latin typeface="Arial" charset="0"/>
                <a:cs typeface="Arial" charset="0"/>
              </a:defRPr>
            </a:lvl5pPr>
            <a:lvl6pPr marL="2514600" indent="-228600" defTabSz="4389438" eaLnBrk="0" fontAlgn="base" hangingPunct="0">
              <a:spcBef>
                <a:spcPct val="0"/>
              </a:spcBef>
              <a:spcAft>
                <a:spcPct val="0"/>
              </a:spcAft>
              <a:defRPr sz="8600">
                <a:solidFill>
                  <a:schemeClr val="tx1"/>
                </a:solidFill>
                <a:latin typeface="Arial" charset="0"/>
                <a:cs typeface="Arial" charset="0"/>
              </a:defRPr>
            </a:lvl6pPr>
            <a:lvl7pPr marL="2971800" indent="-228600" defTabSz="4389438" eaLnBrk="0" fontAlgn="base" hangingPunct="0">
              <a:spcBef>
                <a:spcPct val="0"/>
              </a:spcBef>
              <a:spcAft>
                <a:spcPct val="0"/>
              </a:spcAft>
              <a:defRPr sz="8600">
                <a:solidFill>
                  <a:schemeClr val="tx1"/>
                </a:solidFill>
                <a:latin typeface="Arial" charset="0"/>
                <a:cs typeface="Arial" charset="0"/>
              </a:defRPr>
            </a:lvl7pPr>
            <a:lvl8pPr marL="3429000" indent="-228600" defTabSz="4389438" eaLnBrk="0" fontAlgn="base" hangingPunct="0">
              <a:spcBef>
                <a:spcPct val="0"/>
              </a:spcBef>
              <a:spcAft>
                <a:spcPct val="0"/>
              </a:spcAft>
              <a:defRPr sz="8600">
                <a:solidFill>
                  <a:schemeClr val="tx1"/>
                </a:solidFill>
                <a:latin typeface="Arial" charset="0"/>
                <a:cs typeface="Arial" charset="0"/>
              </a:defRPr>
            </a:lvl8pPr>
            <a:lvl9pPr marL="3886200" indent="-228600" defTabSz="4389438" eaLnBrk="0" fontAlgn="base" hangingPunct="0">
              <a:spcBef>
                <a:spcPct val="0"/>
              </a:spcBef>
              <a:spcAft>
                <a:spcPct val="0"/>
              </a:spcAft>
              <a:defRPr sz="8600">
                <a:solidFill>
                  <a:schemeClr val="tx1"/>
                </a:solidFill>
                <a:latin typeface="Arial" charset="0"/>
                <a:cs typeface="Arial" charset="0"/>
              </a:defRPr>
            </a:lvl9pPr>
          </a:lstStyle>
          <a:p>
            <a:pPr algn="ctr" eaLnBrk="1" hangingPunct="1"/>
            <a:r>
              <a:rPr lang="en-US" sz="4400" b="1" dirty="0"/>
              <a:t>Introduction</a:t>
            </a:r>
          </a:p>
          <a:p>
            <a:pPr rtl="0" fontAlgn="base">
              <a:spcBef>
                <a:spcPts val="0"/>
              </a:spcBef>
              <a:spcAft>
                <a:spcPts val="1200"/>
              </a:spcAft>
            </a:pPr>
            <a:r>
              <a:rPr lang="en-US" sz="3800" dirty="0">
                <a:effectLst/>
                <a:latin typeface="+mn-lt"/>
                <a:ea typeface="Arial" panose="020B0604020202020204" pitchFamily="34" charset="0"/>
              </a:rPr>
              <a:t>    </a:t>
            </a:r>
          </a:p>
          <a:p>
            <a:pPr rtl="0" fontAlgn="base">
              <a:spcBef>
                <a:spcPts val="0"/>
              </a:spcBef>
              <a:spcAft>
                <a:spcPts val="1200"/>
              </a:spcAft>
            </a:pPr>
            <a:r>
              <a:rPr lang="en-US" sz="3800" dirty="0">
                <a:effectLst/>
                <a:latin typeface="+mn-lt"/>
                <a:ea typeface="Arial" panose="020B0604020202020204" pitchFamily="34" charset="0"/>
              </a:rPr>
              <a:t>    Throughout universities around the world, the mental health of college students is tested. Specifically, collegiate athletes may feel uncomfortable, or uncertain seeking out resources to assess their overall mental health. There are numerous reasons. “</a:t>
            </a:r>
            <a:r>
              <a:rPr lang="en-US" sz="3800" b="0" i="0" dirty="0">
                <a:solidFill>
                  <a:srgbClr val="333333"/>
                </a:solidFill>
                <a:effectLst/>
                <a:latin typeface="+mn-lt"/>
              </a:rPr>
              <a:t>Athletes tend not to seek support for mental health problems, for reasons such as stigma, lack of understanding about mental health and its potential influence on performance, and the perception of help seeking as a sign of weakness</a:t>
            </a:r>
            <a:r>
              <a:rPr lang="en-US" sz="3800" b="0" i="0" dirty="0">
                <a:solidFill>
                  <a:srgbClr val="333333"/>
                </a:solidFill>
                <a:latin typeface="+mn-lt"/>
              </a:rPr>
              <a:t>” </a:t>
            </a:r>
            <a:r>
              <a:rPr lang="en-US" sz="3800" dirty="0">
                <a:solidFill>
                  <a:srgbClr val="333333"/>
                </a:solidFill>
                <a:effectLst/>
                <a:latin typeface="+mn-lt"/>
              </a:rPr>
              <a:t>(Rice et al., 2016). </a:t>
            </a:r>
            <a:r>
              <a:rPr lang="en-US" sz="3800" dirty="0">
                <a:effectLst/>
                <a:latin typeface="+mn-lt"/>
                <a:ea typeface="Arial" panose="020B0604020202020204" pitchFamily="34" charset="0"/>
              </a:rPr>
              <a:t>Researchers chose to investigate the mental health of two different sports teams at a university. Specifically, the researchers explored these athletes and their mental health state, if they felt comfortable utilizing campus resources, and </a:t>
            </a:r>
            <a:r>
              <a:rPr lang="en-US" sz="3800" dirty="0">
                <a:latin typeface="+mn-lt"/>
                <a:ea typeface="Arial" panose="020B0604020202020204" pitchFamily="34" charset="0"/>
              </a:rPr>
              <a:t>if </a:t>
            </a:r>
            <a:r>
              <a:rPr lang="en-US" sz="3800" dirty="0">
                <a:effectLst/>
                <a:latin typeface="+mn-lt"/>
                <a:ea typeface="Arial" panose="020B0604020202020204" pitchFamily="34" charset="0"/>
              </a:rPr>
              <a:t>they have non-campus provided resources to assess their mental health state. </a:t>
            </a:r>
            <a:r>
              <a:rPr lang="en-US" sz="3800" i="0" u="none" strike="noStrike" dirty="0">
                <a:solidFill>
                  <a:srgbClr val="000000"/>
                </a:solidFill>
                <a:effectLst/>
                <a:latin typeface="+mn-lt"/>
              </a:rPr>
              <a:t>The focus of this study was to better understand the mental health of college athletes across sports, and, if they </a:t>
            </a:r>
            <a:r>
              <a:rPr lang="en-US" sz="3800" dirty="0">
                <a:solidFill>
                  <a:srgbClr val="000000"/>
                </a:solidFill>
                <a:latin typeface="+mn-lt"/>
              </a:rPr>
              <a:t>feel</a:t>
            </a:r>
            <a:r>
              <a:rPr lang="en-US" sz="3800" i="0" u="none" strike="noStrike" dirty="0">
                <a:solidFill>
                  <a:srgbClr val="000000"/>
                </a:solidFill>
                <a:effectLst/>
                <a:latin typeface="+mn-lt"/>
              </a:rPr>
              <a:t> supported </a:t>
            </a:r>
            <a:r>
              <a:rPr lang="en-US" sz="3800" dirty="0">
                <a:solidFill>
                  <a:srgbClr val="000000"/>
                </a:solidFill>
                <a:latin typeface="+mn-lt"/>
              </a:rPr>
              <a:t>on</a:t>
            </a:r>
            <a:r>
              <a:rPr lang="en-US" sz="3800" i="0" u="none" strike="noStrike" dirty="0">
                <a:solidFill>
                  <a:srgbClr val="000000"/>
                </a:solidFill>
                <a:effectLst/>
                <a:latin typeface="+mn-lt"/>
              </a:rPr>
              <a:t> their mental health.</a:t>
            </a:r>
          </a:p>
          <a:p>
            <a:pPr rtl="0" fontAlgn="base">
              <a:spcBef>
                <a:spcPts val="0"/>
              </a:spcBef>
              <a:spcAft>
                <a:spcPts val="1200"/>
              </a:spcAft>
            </a:pPr>
            <a:endParaRPr lang="en-US" sz="3800" dirty="0">
              <a:solidFill>
                <a:srgbClr val="000000"/>
              </a:solidFill>
              <a:latin typeface="+mn-lt"/>
            </a:endParaRPr>
          </a:p>
        </p:txBody>
      </p:sp>
      <p:sp>
        <p:nvSpPr>
          <p:cNvPr id="2052" name="Text Box 11"/>
          <p:cNvSpPr txBox="1">
            <a:spLocks noChangeArrowheads="1"/>
          </p:cNvSpPr>
          <p:nvPr/>
        </p:nvSpPr>
        <p:spPr bwMode="auto">
          <a:xfrm>
            <a:off x="28154048" y="23017123"/>
            <a:ext cx="15159038" cy="4370427"/>
          </a:xfrm>
          <a:prstGeom prst="rect">
            <a:avLst/>
          </a:prstGeom>
          <a:solidFill>
            <a:srgbClr val="C1ED33"/>
          </a:solidFill>
          <a:ln w="9525">
            <a:solidFill>
              <a:srgbClr val="000000"/>
            </a:solidFill>
            <a:miter lim="800000"/>
            <a:headEnd/>
            <a:tailEnd/>
          </a:ln>
        </p:spPr>
        <p:txBody>
          <a:bodyPr wrap="square">
            <a:spAutoFit/>
          </a:bodyPr>
          <a:lstStyle>
            <a:lvl1pPr defTabSz="4389438" eaLnBrk="0" hangingPunct="0">
              <a:defRPr sz="8600">
                <a:solidFill>
                  <a:schemeClr val="tx1"/>
                </a:solidFill>
                <a:latin typeface="Arial" charset="0"/>
                <a:cs typeface="Arial" charset="0"/>
              </a:defRPr>
            </a:lvl1pPr>
            <a:lvl2pPr marL="742950" indent="-285750" defTabSz="4389438" eaLnBrk="0" hangingPunct="0">
              <a:defRPr sz="8600">
                <a:solidFill>
                  <a:schemeClr val="tx1"/>
                </a:solidFill>
                <a:latin typeface="Arial" charset="0"/>
                <a:cs typeface="Arial" charset="0"/>
              </a:defRPr>
            </a:lvl2pPr>
            <a:lvl3pPr marL="1143000" indent="-228600" defTabSz="4389438" eaLnBrk="0" hangingPunct="0">
              <a:defRPr sz="8600">
                <a:solidFill>
                  <a:schemeClr val="tx1"/>
                </a:solidFill>
                <a:latin typeface="Arial" charset="0"/>
                <a:cs typeface="Arial" charset="0"/>
              </a:defRPr>
            </a:lvl3pPr>
            <a:lvl4pPr marL="1600200" indent="-228600" defTabSz="4389438" eaLnBrk="0" hangingPunct="0">
              <a:defRPr sz="8600">
                <a:solidFill>
                  <a:schemeClr val="tx1"/>
                </a:solidFill>
                <a:latin typeface="Arial" charset="0"/>
                <a:cs typeface="Arial" charset="0"/>
              </a:defRPr>
            </a:lvl4pPr>
            <a:lvl5pPr marL="2057400" indent="-228600" defTabSz="4389438" eaLnBrk="0" hangingPunct="0">
              <a:defRPr sz="8600">
                <a:solidFill>
                  <a:schemeClr val="tx1"/>
                </a:solidFill>
                <a:latin typeface="Arial" charset="0"/>
                <a:cs typeface="Arial" charset="0"/>
              </a:defRPr>
            </a:lvl5pPr>
            <a:lvl6pPr marL="2514600" indent="-228600" defTabSz="4389438" eaLnBrk="0" fontAlgn="base" hangingPunct="0">
              <a:spcBef>
                <a:spcPct val="0"/>
              </a:spcBef>
              <a:spcAft>
                <a:spcPct val="0"/>
              </a:spcAft>
              <a:defRPr sz="8600">
                <a:solidFill>
                  <a:schemeClr val="tx1"/>
                </a:solidFill>
                <a:latin typeface="Arial" charset="0"/>
                <a:cs typeface="Arial" charset="0"/>
              </a:defRPr>
            </a:lvl6pPr>
            <a:lvl7pPr marL="2971800" indent="-228600" defTabSz="4389438" eaLnBrk="0" fontAlgn="base" hangingPunct="0">
              <a:spcBef>
                <a:spcPct val="0"/>
              </a:spcBef>
              <a:spcAft>
                <a:spcPct val="0"/>
              </a:spcAft>
              <a:defRPr sz="8600">
                <a:solidFill>
                  <a:schemeClr val="tx1"/>
                </a:solidFill>
                <a:latin typeface="Arial" charset="0"/>
                <a:cs typeface="Arial" charset="0"/>
              </a:defRPr>
            </a:lvl7pPr>
            <a:lvl8pPr marL="3429000" indent="-228600" defTabSz="4389438" eaLnBrk="0" fontAlgn="base" hangingPunct="0">
              <a:spcBef>
                <a:spcPct val="0"/>
              </a:spcBef>
              <a:spcAft>
                <a:spcPct val="0"/>
              </a:spcAft>
              <a:defRPr sz="8600">
                <a:solidFill>
                  <a:schemeClr val="tx1"/>
                </a:solidFill>
                <a:latin typeface="Arial" charset="0"/>
                <a:cs typeface="Arial" charset="0"/>
              </a:defRPr>
            </a:lvl8pPr>
            <a:lvl9pPr marL="3886200" indent="-228600" defTabSz="4389438" eaLnBrk="0" fontAlgn="base" hangingPunct="0">
              <a:spcBef>
                <a:spcPct val="0"/>
              </a:spcBef>
              <a:spcAft>
                <a:spcPct val="0"/>
              </a:spcAft>
              <a:defRPr sz="8600">
                <a:solidFill>
                  <a:schemeClr val="tx1"/>
                </a:solidFill>
                <a:latin typeface="Arial" charset="0"/>
                <a:cs typeface="Arial" charset="0"/>
              </a:defRPr>
            </a:lvl9pPr>
          </a:lstStyle>
          <a:p>
            <a:pPr algn="ctr" eaLnBrk="1" hangingPunct="1"/>
            <a:r>
              <a:rPr lang="en-US" sz="4400" b="1" dirty="0"/>
              <a:t>Limitations and Further Research</a:t>
            </a:r>
          </a:p>
          <a:p>
            <a:pPr algn="ctr" eaLnBrk="1" hangingPunct="1"/>
            <a:endParaRPr lang="en-US" sz="4400" b="1" dirty="0"/>
          </a:p>
          <a:p>
            <a:pPr eaLnBrk="1" hangingPunct="1"/>
            <a:r>
              <a:rPr lang="en-US" sz="3800" b="1" dirty="0">
                <a:latin typeface="+mn-lt"/>
              </a:rPr>
              <a:t>Limitations: </a:t>
            </a:r>
            <a:r>
              <a:rPr lang="en-US" sz="3800" dirty="0">
                <a:latin typeface="+mn-lt"/>
              </a:rPr>
              <a:t>This study </a:t>
            </a:r>
            <a:r>
              <a:rPr lang="en-US" sz="3800" b="0" i="0" u="none" strike="noStrike" dirty="0">
                <a:solidFill>
                  <a:srgbClr val="000000"/>
                </a:solidFill>
                <a:effectLst/>
                <a:latin typeface="+mn-lt"/>
              </a:rPr>
              <a:t>surveyed only two sports teams, which limited results.</a:t>
            </a:r>
          </a:p>
          <a:p>
            <a:pPr eaLnBrk="1" hangingPunct="1"/>
            <a:endParaRPr lang="en-US" sz="3800" b="1" dirty="0">
              <a:solidFill>
                <a:srgbClr val="000000"/>
              </a:solidFill>
              <a:latin typeface="+mn-lt"/>
            </a:endParaRPr>
          </a:p>
          <a:p>
            <a:pPr eaLnBrk="1" hangingPunct="1"/>
            <a:r>
              <a:rPr lang="en-US" sz="3800" b="1" dirty="0">
                <a:solidFill>
                  <a:srgbClr val="000000"/>
                </a:solidFill>
                <a:latin typeface="+mn-lt"/>
              </a:rPr>
              <a:t>Further Research: </a:t>
            </a:r>
            <a:r>
              <a:rPr lang="en-US" sz="3800" dirty="0">
                <a:solidFill>
                  <a:srgbClr val="000000"/>
                </a:solidFill>
                <a:latin typeface="+mn-lt"/>
              </a:rPr>
              <a:t>Further research includes potentially surveying a larger number of individuals in the nearby area, or even the state</a:t>
            </a:r>
            <a:r>
              <a:rPr lang="en-US" sz="3800" b="0" i="0" u="none" strike="noStrike" dirty="0">
                <a:solidFill>
                  <a:srgbClr val="000000"/>
                </a:solidFill>
                <a:effectLst/>
                <a:latin typeface="+mn-lt"/>
              </a:rPr>
              <a:t>. </a:t>
            </a:r>
            <a:r>
              <a:rPr lang="en-US" sz="3600" b="1" dirty="0"/>
              <a:t>                                                                                                                                           </a:t>
            </a:r>
            <a:endParaRPr lang="en-US" sz="3200" dirty="0"/>
          </a:p>
        </p:txBody>
      </p:sp>
      <p:sp>
        <p:nvSpPr>
          <p:cNvPr id="2053" name="Text Box 13"/>
          <p:cNvSpPr txBox="1">
            <a:spLocks noChangeArrowheads="1"/>
          </p:cNvSpPr>
          <p:nvPr/>
        </p:nvSpPr>
        <p:spPr bwMode="auto">
          <a:xfrm>
            <a:off x="3032125" y="26563638"/>
            <a:ext cx="18415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389438" eaLnBrk="0" hangingPunct="0">
              <a:defRPr sz="8600">
                <a:solidFill>
                  <a:schemeClr val="tx1"/>
                </a:solidFill>
                <a:latin typeface="Arial" charset="0"/>
                <a:cs typeface="Arial" charset="0"/>
              </a:defRPr>
            </a:lvl1pPr>
            <a:lvl2pPr marL="742950" indent="-285750" defTabSz="4389438" eaLnBrk="0" hangingPunct="0">
              <a:defRPr sz="8600">
                <a:solidFill>
                  <a:schemeClr val="tx1"/>
                </a:solidFill>
                <a:latin typeface="Arial" charset="0"/>
                <a:cs typeface="Arial" charset="0"/>
              </a:defRPr>
            </a:lvl2pPr>
            <a:lvl3pPr marL="1143000" indent="-228600" defTabSz="4389438" eaLnBrk="0" hangingPunct="0">
              <a:defRPr sz="8600">
                <a:solidFill>
                  <a:schemeClr val="tx1"/>
                </a:solidFill>
                <a:latin typeface="Arial" charset="0"/>
                <a:cs typeface="Arial" charset="0"/>
              </a:defRPr>
            </a:lvl3pPr>
            <a:lvl4pPr marL="1600200" indent="-228600" defTabSz="4389438" eaLnBrk="0" hangingPunct="0">
              <a:defRPr sz="8600">
                <a:solidFill>
                  <a:schemeClr val="tx1"/>
                </a:solidFill>
                <a:latin typeface="Arial" charset="0"/>
                <a:cs typeface="Arial" charset="0"/>
              </a:defRPr>
            </a:lvl4pPr>
            <a:lvl5pPr marL="2057400" indent="-228600" defTabSz="4389438" eaLnBrk="0" hangingPunct="0">
              <a:defRPr sz="8600">
                <a:solidFill>
                  <a:schemeClr val="tx1"/>
                </a:solidFill>
                <a:latin typeface="Arial" charset="0"/>
                <a:cs typeface="Arial" charset="0"/>
              </a:defRPr>
            </a:lvl5pPr>
            <a:lvl6pPr marL="2514600" indent="-228600" defTabSz="4389438" eaLnBrk="0" fontAlgn="base" hangingPunct="0">
              <a:spcBef>
                <a:spcPct val="0"/>
              </a:spcBef>
              <a:spcAft>
                <a:spcPct val="0"/>
              </a:spcAft>
              <a:defRPr sz="8600">
                <a:solidFill>
                  <a:schemeClr val="tx1"/>
                </a:solidFill>
                <a:latin typeface="Arial" charset="0"/>
                <a:cs typeface="Arial" charset="0"/>
              </a:defRPr>
            </a:lvl6pPr>
            <a:lvl7pPr marL="2971800" indent="-228600" defTabSz="4389438" eaLnBrk="0" fontAlgn="base" hangingPunct="0">
              <a:spcBef>
                <a:spcPct val="0"/>
              </a:spcBef>
              <a:spcAft>
                <a:spcPct val="0"/>
              </a:spcAft>
              <a:defRPr sz="8600">
                <a:solidFill>
                  <a:schemeClr val="tx1"/>
                </a:solidFill>
                <a:latin typeface="Arial" charset="0"/>
                <a:cs typeface="Arial" charset="0"/>
              </a:defRPr>
            </a:lvl7pPr>
            <a:lvl8pPr marL="3429000" indent="-228600" defTabSz="4389438" eaLnBrk="0" fontAlgn="base" hangingPunct="0">
              <a:spcBef>
                <a:spcPct val="0"/>
              </a:spcBef>
              <a:spcAft>
                <a:spcPct val="0"/>
              </a:spcAft>
              <a:defRPr sz="8600">
                <a:solidFill>
                  <a:schemeClr val="tx1"/>
                </a:solidFill>
                <a:latin typeface="Arial" charset="0"/>
                <a:cs typeface="Arial" charset="0"/>
              </a:defRPr>
            </a:lvl8pPr>
            <a:lvl9pPr marL="3886200" indent="-228600" defTabSz="4389438" eaLnBrk="0" fontAlgn="base" hangingPunct="0">
              <a:spcBef>
                <a:spcPct val="0"/>
              </a:spcBef>
              <a:spcAft>
                <a:spcPct val="0"/>
              </a:spcAft>
              <a:defRPr sz="8600">
                <a:solidFill>
                  <a:schemeClr val="tx1"/>
                </a:solidFill>
                <a:latin typeface="Arial" charset="0"/>
                <a:cs typeface="Arial" charset="0"/>
              </a:defRPr>
            </a:lvl9pPr>
          </a:lstStyle>
          <a:p>
            <a:pPr eaLnBrk="1" hangingPunct="1"/>
            <a:endParaRPr lang="en-US" sz="4800" dirty="0"/>
          </a:p>
        </p:txBody>
      </p:sp>
      <p:sp>
        <p:nvSpPr>
          <p:cNvPr id="2054" name="Text Box 15"/>
          <p:cNvSpPr txBox="1">
            <a:spLocks noChangeArrowheads="1"/>
          </p:cNvSpPr>
          <p:nvPr/>
        </p:nvSpPr>
        <p:spPr bwMode="auto">
          <a:xfrm>
            <a:off x="28154048" y="27614077"/>
            <a:ext cx="15159038" cy="4524315"/>
          </a:xfrm>
          <a:prstGeom prst="rect">
            <a:avLst/>
          </a:prstGeom>
          <a:solidFill>
            <a:srgbClr val="FFFF66"/>
          </a:solidFill>
          <a:ln w="9525">
            <a:solidFill>
              <a:srgbClr val="000000"/>
            </a:solidFill>
            <a:miter lim="800000"/>
            <a:headEnd/>
            <a:tailEnd/>
          </a:ln>
        </p:spPr>
        <p:txBody>
          <a:bodyPr wrap="square">
            <a:spAutoFit/>
          </a:bodyPr>
          <a:lstStyle>
            <a:lvl1pPr marL="342900" indent="-342900" defTabSz="4389438" eaLnBrk="0" hangingPunct="0">
              <a:defRPr sz="8600">
                <a:solidFill>
                  <a:schemeClr val="tx1"/>
                </a:solidFill>
                <a:latin typeface="Arial" charset="0"/>
                <a:cs typeface="Arial" charset="0"/>
              </a:defRPr>
            </a:lvl1pPr>
            <a:lvl2pPr marL="742950" indent="-285750" defTabSz="4389438" eaLnBrk="0" hangingPunct="0">
              <a:defRPr sz="8600">
                <a:solidFill>
                  <a:schemeClr val="tx1"/>
                </a:solidFill>
                <a:latin typeface="Arial" charset="0"/>
                <a:cs typeface="Arial" charset="0"/>
              </a:defRPr>
            </a:lvl2pPr>
            <a:lvl3pPr marL="1143000" indent="-228600" defTabSz="4389438" eaLnBrk="0" hangingPunct="0">
              <a:defRPr sz="8600">
                <a:solidFill>
                  <a:schemeClr val="tx1"/>
                </a:solidFill>
                <a:latin typeface="Arial" charset="0"/>
                <a:cs typeface="Arial" charset="0"/>
              </a:defRPr>
            </a:lvl3pPr>
            <a:lvl4pPr marL="1600200" indent="-228600" defTabSz="4389438" eaLnBrk="0" hangingPunct="0">
              <a:defRPr sz="8600">
                <a:solidFill>
                  <a:schemeClr val="tx1"/>
                </a:solidFill>
                <a:latin typeface="Arial" charset="0"/>
                <a:cs typeface="Arial" charset="0"/>
              </a:defRPr>
            </a:lvl4pPr>
            <a:lvl5pPr marL="2057400" indent="-228600" defTabSz="4389438" eaLnBrk="0" hangingPunct="0">
              <a:defRPr sz="8600">
                <a:solidFill>
                  <a:schemeClr val="tx1"/>
                </a:solidFill>
                <a:latin typeface="Arial" charset="0"/>
                <a:cs typeface="Arial" charset="0"/>
              </a:defRPr>
            </a:lvl5pPr>
            <a:lvl6pPr marL="2514600" indent="-228600" defTabSz="4389438" eaLnBrk="0" fontAlgn="base" hangingPunct="0">
              <a:spcBef>
                <a:spcPct val="0"/>
              </a:spcBef>
              <a:spcAft>
                <a:spcPct val="0"/>
              </a:spcAft>
              <a:defRPr sz="8600">
                <a:solidFill>
                  <a:schemeClr val="tx1"/>
                </a:solidFill>
                <a:latin typeface="Arial" charset="0"/>
                <a:cs typeface="Arial" charset="0"/>
              </a:defRPr>
            </a:lvl6pPr>
            <a:lvl7pPr marL="2971800" indent="-228600" defTabSz="4389438" eaLnBrk="0" fontAlgn="base" hangingPunct="0">
              <a:spcBef>
                <a:spcPct val="0"/>
              </a:spcBef>
              <a:spcAft>
                <a:spcPct val="0"/>
              </a:spcAft>
              <a:defRPr sz="8600">
                <a:solidFill>
                  <a:schemeClr val="tx1"/>
                </a:solidFill>
                <a:latin typeface="Arial" charset="0"/>
                <a:cs typeface="Arial" charset="0"/>
              </a:defRPr>
            </a:lvl7pPr>
            <a:lvl8pPr marL="3429000" indent="-228600" defTabSz="4389438" eaLnBrk="0" fontAlgn="base" hangingPunct="0">
              <a:spcBef>
                <a:spcPct val="0"/>
              </a:spcBef>
              <a:spcAft>
                <a:spcPct val="0"/>
              </a:spcAft>
              <a:defRPr sz="8600">
                <a:solidFill>
                  <a:schemeClr val="tx1"/>
                </a:solidFill>
                <a:latin typeface="Arial" charset="0"/>
                <a:cs typeface="Arial" charset="0"/>
              </a:defRPr>
            </a:lvl8pPr>
            <a:lvl9pPr marL="3886200" indent="-228600" defTabSz="4389438" eaLnBrk="0" fontAlgn="base" hangingPunct="0">
              <a:spcBef>
                <a:spcPct val="0"/>
              </a:spcBef>
              <a:spcAft>
                <a:spcPct val="0"/>
              </a:spcAft>
              <a:defRPr sz="8600">
                <a:solidFill>
                  <a:schemeClr val="tx1"/>
                </a:solidFill>
                <a:latin typeface="Arial" charset="0"/>
                <a:cs typeface="Arial" charset="0"/>
              </a:defRPr>
            </a:lvl9pPr>
          </a:lstStyle>
          <a:p>
            <a:pPr algn="ctr" eaLnBrk="1" hangingPunct="1"/>
            <a:r>
              <a:rPr lang="en-US" sz="4400" b="1" dirty="0"/>
              <a:t>References</a:t>
            </a:r>
            <a:r>
              <a:rPr lang="en-US" sz="4800" b="1" dirty="0"/>
              <a:t>  </a:t>
            </a:r>
          </a:p>
          <a:p>
            <a:pPr eaLnBrk="1" hangingPunct="1"/>
            <a:r>
              <a:rPr lang="en-US" sz="3000" dirty="0">
                <a:solidFill>
                  <a:srgbClr val="222222"/>
                </a:solidFill>
                <a:effectLst/>
                <a:latin typeface="+mn-lt"/>
                <a:ea typeface="Times New Roman" panose="02020603050405020304" pitchFamily="18" charset="0"/>
              </a:rPr>
              <a:t>Cutler, B. A., &amp; Dwyer, B. (2020). Student-Athlete Perceptions of Stress, Support, and Seeking Mental Health Services. </a:t>
            </a:r>
            <a:r>
              <a:rPr lang="en-US" sz="3000" i="1" dirty="0">
                <a:solidFill>
                  <a:srgbClr val="222222"/>
                </a:solidFill>
                <a:effectLst/>
                <a:latin typeface="+mn-lt"/>
                <a:ea typeface="Times New Roman" panose="02020603050405020304" pitchFamily="18" charset="0"/>
              </a:rPr>
              <a:t>Journal of Issues in Intercollegiate Athletics</a:t>
            </a:r>
            <a:r>
              <a:rPr lang="en-US" sz="3000" dirty="0">
                <a:solidFill>
                  <a:srgbClr val="222222"/>
                </a:solidFill>
                <a:effectLst/>
                <a:latin typeface="+mn-lt"/>
                <a:ea typeface="Times New Roman" panose="02020603050405020304" pitchFamily="18" charset="0"/>
              </a:rPr>
              <a:t>.</a:t>
            </a:r>
            <a:endParaRPr lang="en-US" sz="3000" dirty="0">
              <a:effectLst/>
              <a:latin typeface="+mn-lt"/>
              <a:ea typeface="Times New Roman" panose="02020603050405020304" pitchFamily="18" charset="0"/>
            </a:endParaRPr>
          </a:p>
          <a:p>
            <a:pPr eaLnBrk="1" hangingPunct="1"/>
            <a:r>
              <a:rPr lang="en-US" sz="3000" dirty="0">
                <a:solidFill>
                  <a:srgbClr val="222222"/>
                </a:solidFill>
                <a:effectLst/>
                <a:latin typeface="+mn-lt"/>
                <a:ea typeface="Times New Roman" panose="02020603050405020304" pitchFamily="18" charset="0"/>
              </a:rPr>
              <a:t>Razzante, R. J., &amp; Orbe, M. P. (2018). Two sides of the same coin: Conceptualizing dominant group theory in the context of co-cultural theory. </a:t>
            </a:r>
            <a:r>
              <a:rPr lang="en-US" sz="3000" i="1" dirty="0">
                <a:solidFill>
                  <a:srgbClr val="222222"/>
                </a:solidFill>
                <a:effectLst/>
                <a:latin typeface="+mn-lt"/>
                <a:ea typeface="Times New Roman" panose="02020603050405020304" pitchFamily="18" charset="0"/>
              </a:rPr>
              <a:t>Communication Theory</a:t>
            </a:r>
            <a:r>
              <a:rPr lang="en-US" sz="3000" dirty="0">
                <a:solidFill>
                  <a:srgbClr val="222222"/>
                </a:solidFill>
                <a:effectLst/>
                <a:latin typeface="+mn-lt"/>
                <a:ea typeface="Times New Roman" panose="02020603050405020304" pitchFamily="18" charset="0"/>
              </a:rPr>
              <a:t>, </a:t>
            </a:r>
            <a:r>
              <a:rPr lang="en-US" sz="3000" i="1" dirty="0">
                <a:solidFill>
                  <a:srgbClr val="222222"/>
                </a:solidFill>
                <a:effectLst/>
                <a:latin typeface="+mn-lt"/>
                <a:ea typeface="Times New Roman" panose="02020603050405020304" pitchFamily="18" charset="0"/>
              </a:rPr>
              <a:t>28</a:t>
            </a:r>
            <a:r>
              <a:rPr lang="en-US" sz="3000" dirty="0">
                <a:solidFill>
                  <a:srgbClr val="222222"/>
                </a:solidFill>
                <a:effectLst/>
                <a:latin typeface="+mn-lt"/>
                <a:ea typeface="Times New Roman" panose="02020603050405020304" pitchFamily="18" charset="0"/>
              </a:rPr>
              <a:t>(3), 354-375.</a:t>
            </a:r>
          </a:p>
          <a:p>
            <a:pPr eaLnBrk="1" hangingPunct="1"/>
            <a:r>
              <a:rPr lang="en-US" sz="3000" dirty="0">
                <a:solidFill>
                  <a:srgbClr val="222222"/>
                </a:solidFill>
                <a:effectLst/>
                <a:latin typeface="+mn-lt"/>
                <a:ea typeface="Times New Roman" panose="02020603050405020304" pitchFamily="18" charset="0"/>
              </a:rPr>
              <a:t>Rice, S.M., Purcell, R., De Silva, S. et al. The Mental Health of Elite Athletes: A Narrative Systematic Review. Sports Med 46, 1333–1353 (2016). https://doi.org/10.1007/s40279-016-0492-2</a:t>
            </a:r>
            <a:endParaRPr lang="en-US" sz="3000" dirty="0">
              <a:solidFill>
                <a:srgbClr val="222222"/>
              </a:solidFill>
              <a:latin typeface="+mn-lt"/>
              <a:ea typeface="Times New Roman" panose="02020603050405020304" pitchFamily="18" charset="0"/>
            </a:endParaRPr>
          </a:p>
        </p:txBody>
      </p:sp>
      <p:pic>
        <p:nvPicPr>
          <p:cNvPr id="2055" name="Picture 18" descr="Concordia Logo-4C-V"/>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95400" y="990600"/>
            <a:ext cx="2622550" cy="2425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Rectangle 30"/>
          <p:cNvSpPr>
            <a:spLocks noChangeArrowheads="1"/>
          </p:cNvSpPr>
          <p:nvPr/>
        </p:nvSpPr>
        <p:spPr bwMode="auto">
          <a:xfrm>
            <a:off x="12871621" y="4558346"/>
            <a:ext cx="14859000" cy="5447645"/>
          </a:xfrm>
          <a:prstGeom prst="rect">
            <a:avLst/>
          </a:prstGeom>
          <a:solidFill>
            <a:srgbClr val="FFFF66"/>
          </a:solidFill>
          <a:ln w="9525">
            <a:solidFill>
              <a:srgbClr val="000000"/>
            </a:solidFill>
            <a:miter lim="800000"/>
            <a:headEnd/>
            <a:tailEnd/>
          </a:ln>
        </p:spPr>
        <p:txBody>
          <a:bodyPr wrap="square">
            <a:spAutoFit/>
          </a:bodyPr>
          <a:lstStyle/>
          <a:p>
            <a:pPr algn="ctr" defTabSz="4389438"/>
            <a:r>
              <a:rPr lang="en-US" sz="4400" b="1" dirty="0"/>
              <a:t>Methods</a:t>
            </a:r>
          </a:p>
          <a:p>
            <a:pPr algn="ctr" rtl="0" fontAlgn="base">
              <a:spcBef>
                <a:spcPts val="0"/>
              </a:spcBef>
              <a:spcAft>
                <a:spcPts val="0"/>
              </a:spcAft>
            </a:pPr>
            <a:r>
              <a:rPr lang="en-US" sz="3600" dirty="0"/>
              <a:t>    </a:t>
            </a:r>
            <a:r>
              <a:rPr lang="en-US" sz="3800" i="0" u="none" strike="noStrike" dirty="0">
                <a:solidFill>
                  <a:srgbClr val="000000"/>
                </a:solidFill>
                <a:effectLst/>
                <a:latin typeface="+mn-lt"/>
              </a:rPr>
              <a:t>After gaining approval from The Institutional Review Board,       researchers</a:t>
            </a:r>
            <a:r>
              <a:rPr lang="en-US" sz="3800" dirty="0">
                <a:solidFill>
                  <a:srgbClr val="000000"/>
                </a:solidFill>
                <a:latin typeface="+mn-lt"/>
              </a:rPr>
              <a:t> a</a:t>
            </a:r>
            <a:r>
              <a:rPr lang="en-US" sz="3800" b="0" i="0" u="none" strike="noStrike" dirty="0">
                <a:solidFill>
                  <a:srgbClr val="000000"/>
                </a:solidFill>
                <a:effectLst/>
                <a:latin typeface="+mn-lt"/>
              </a:rPr>
              <a:t>dministered a survey in-person to two different sports teams (one male and one female) at a small-faith based Midwest university. Overall, the number of participants in our research study totaled out to 70. Research design</a:t>
            </a:r>
            <a:r>
              <a:rPr lang="en-US" sz="3800" dirty="0">
                <a:solidFill>
                  <a:srgbClr val="000000"/>
                </a:solidFill>
                <a:latin typeface="+mn-lt"/>
              </a:rPr>
              <a:t> consisted of a </a:t>
            </a:r>
            <a:r>
              <a:rPr lang="en-US" sz="3800" b="1" dirty="0">
                <a:solidFill>
                  <a:srgbClr val="000000"/>
                </a:solidFill>
                <a:latin typeface="+mn-lt"/>
              </a:rPr>
              <a:t>cross-sectional</a:t>
            </a:r>
            <a:r>
              <a:rPr lang="en-US" sz="3800" dirty="0">
                <a:solidFill>
                  <a:srgbClr val="000000"/>
                </a:solidFill>
                <a:latin typeface="+mn-lt"/>
              </a:rPr>
              <a:t> and </a:t>
            </a:r>
            <a:r>
              <a:rPr lang="en-US" sz="3800" b="1" dirty="0">
                <a:solidFill>
                  <a:srgbClr val="000000"/>
                </a:solidFill>
                <a:latin typeface="+mn-lt"/>
              </a:rPr>
              <a:t>field-independent </a:t>
            </a:r>
            <a:r>
              <a:rPr lang="en-US" sz="3800" dirty="0">
                <a:solidFill>
                  <a:srgbClr val="000000"/>
                </a:solidFill>
                <a:latin typeface="+mn-lt"/>
              </a:rPr>
              <a:t>survey. The survey consisted of </a:t>
            </a:r>
            <a:r>
              <a:rPr lang="en-US" sz="3800" b="0" i="0" u="none" strike="noStrike" dirty="0">
                <a:solidFill>
                  <a:srgbClr val="000000"/>
                </a:solidFill>
                <a:effectLst/>
                <a:latin typeface="+mn-lt"/>
              </a:rPr>
              <a:t>12 questions, mainly </a:t>
            </a:r>
            <a:r>
              <a:rPr lang="en-US" sz="3800" b="1" i="0" u="none" strike="noStrike" dirty="0">
                <a:solidFill>
                  <a:srgbClr val="000000"/>
                </a:solidFill>
                <a:effectLst/>
                <a:latin typeface="+mn-lt"/>
              </a:rPr>
              <a:t>closed-ended questions </a:t>
            </a:r>
            <a:r>
              <a:rPr lang="en-US" sz="3800" b="0" i="0" u="none" strike="noStrike" dirty="0">
                <a:solidFill>
                  <a:srgbClr val="000000"/>
                </a:solidFill>
                <a:effectLst/>
                <a:latin typeface="+mn-lt"/>
              </a:rPr>
              <a:t>and </a:t>
            </a:r>
            <a:r>
              <a:rPr lang="en-US" sz="3800" b="1" i="0" u="none" strike="noStrike" dirty="0">
                <a:solidFill>
                  <a:srgbClr val="000000"/>
                </a:solidFill>
                <a:effectLst/>
                <a:latin typeface="+mn-lt"/>
              </a:rPr>
              <a:t>Likert Index Scale statements</a:t>
            </a:r>
            <a:r>
              <a:rPr lang="en-US" sz="3800" b="0" i="0" u="none" strike="noStrike" dirty="0">
                <a:solidFill>
                  <a:srgbClr val="000000"/>
                </a:solidFill>
                <a:effectLst/>
                <a:latin typeface="+mn-lt"/>
              </a:rPr>
              <a:t>. </a:t>
            </a:r>
            <a:endParaRPr lang="en-US" sz="3800" dirty="0">
              <a:solidFill>
                <a:srgbClr val="000000"/>
              </a:solidFill>
              <a:latin typeface="+mn-lt"/>
            </a:endParaRPr>
          </a:p>
        </p:txBody>
      </p:sp>
      <p:sp>
        <p:nvSpPr>
          <p:cNvPr id="2057" name="Text Box 48"/>
          <p:cNvSpPr txBox="1">
            <a:spLocks noChangeArrowheads="1"/>
          </p:cNvSpPr>
          <p:nvPr/>
        </p:nvSpPr>
        <p:spPr bwMode="auto">
          <a:xfrm>
            <a:off x="12871621" y="10363200"/>
            <a:ext cx="14859000" cy="21775192"/>
          </a:xfrm>
          <a:prstGeom prst="rect">
            <a:avLst/>
          </a:prstGeom>
          <a:solidFill>
            <a:srgbClr val="B2D2EC"/>
          </a:solidFill>
          <a:ln w="9525">
            <a:solidFill>
              <a:srgbClr val="000000"/>
            </a:solidFill>
            <a:miter lim="800000"/>
            <a:headEnd/>
            <a:tailEnd/>
          </a:ln>
        </p:spPr>
        <p:txBody>
          <a:bodyPr wrap="square">
            <a:spAutoFit/>
          </a:bodyPr>
          <a:lstStyle>
            <a:lvl1pPr defTabSz="4389438" eaLnBrk="0" hangingPunct="0">
              <a:defRPr sz="8600">
                <a:solidFill>
                  <a:schemeClr val="tx1"/>
                </a:solidFill>
                <a:latin typeface="Arial" charset="0"/>
                <a:cs typeface="Arial" charset="0"/>
              </a:defRPr>
            </a:lvl1pPr>
            <a:lvl2pPr marL="742950" indent="-285750" defTabSz="4389438" eaLnBrk="0" hangingPunct="0">
              <a:defRPr sz="8600">
                <a:solidFill>
                  <a:schemeClr val="tx1"/>
                </a:solidFill>
                <a:latin typeface="Arial" charset="0"/>
                <a:cs typeface="Arial" charset="0"/>
              </a:defRPr>
            </a:lvl2pPr>
            <a:lvl3pPr marL="1143000" indent="-228600" defTabSz="4389438" eaLnBrk="0" hangingPunct="0">
              <a:defRPr sz="8600">
                <a:solidFill>
                  <a:schemeClr val="tx1"/>
                </a:solidFill>
                <a:latin typeface="Arial" charset="0"/>
                <a:cs typeface="Arial" charset="0"/>
              </a:defRPr>
            </a:lvl3pPr>
            <a:lvl4pPr marL="1600200" indent="-228600" defTabSz="4389438" eaLnBrk="0" hangingPunct="0">
              <a:defRPr sz="8600">
                <a:solidFill>
                  <a:schemeClr val="tx1"/>
                </a:solidFill>
                <a:latin typeface="Arial" charset="0"/>
                <a:cs typeface="Arial" charset="0"/>
              </a:defRPr>
            </a:lvl4pPr>
            <a:lvl5pPr marL="2057400" indent="-228600" defTabSz="4389438" eaLnBrk="0" hangingPunct="0">
              <a:defRPr sz="8600">
                <a:solidFill>
                  <a:schemeClr val="tx1"/>
                </a:solidFill>
                <a:latin typeface="Arial" charset="0"/>
                <a:cs typeface="Arial" charset="0"/>
              </a:defRPr>
            </a:lvl5pPr>
            <a:lvl6pPr marL="2514600" indent="-228600" defTabSz="4389438" eaLnBrk="0" fontAlgn="base" hangingPunct="0">
              <a:spcBef>
                <a:spcPct val="0"/>
              </a:spcBef>
              <a:spcAft>
                <a:spcPct val="0"/>
              </a:spcAft>
              <a:defRPr sz="8600">
                <a:solidFill>
                  <a:schemeClr val="tx1"/>
                </a:solidFill>
                <a:latin typeface="Arial" charset="0"/>
                <a:cs typeface="Arial" charset="0"/>
              </a:defRPr>
            </a:lvl6pPr>
            <a:lvl7pPr marL="2971800" indent="-228600" defTabSz="4389438" eaLnBrk="0" fontAlgn="base" hangingPunct="0">
              <a:spcBef>
                <a:spcPct val="0"/>
              </a:spcBef>
              <a:spcAft>
                <a:spcPct val="0"/>
              </a:spcAft>
              <a:defRPr sz="8600">
                <a:solidFill>
                  <a:schemeClr val="tx1"/>
                </a:solidFill>
                <a:latin typeface="Arial" charset="0"/>
                <a:cs typeface="Arial" charset="0"/>
              </a:defRPr>
            </a:lvl7pPr>
            <a:lvl8pPr marL="3429000" indent="-228600" defTabSz="4389438" eaLnBrk="0" fontAlgn="base" hangingPunct="0">
              <a:spcBef>
                <a:spcPct val="0"/>
              </a:spcBef>
              <a:spcAft>
                <a:spcPct val="0"/>
              </a:spcAft>
              <a:defRPr sz="8600">
                <a:solidFill>
                  <a:schemeClr val="tx1"/>
                </a:solidFill>
                <a:latin typeface="Arial" charset="0"/>
                <a:cs typeface="Arial" charset="0"/>
              </a:defRPr>
            </a:lvl8pPr>
            <a:lvl9pPr marL="3886200" indent="-228600" defTabSz="4389438" eaLnBrk="0" fontAlgn="base" hangingPunct="0">
              <a:spcBef>
                <a:spcPct val="0"/>
              </a:spcBef>
              <a:spcAft>
                <a:spcPct val="0"/>
              </a:spcAft>
              <a:defRPr sz="8600">
                <a:solidFill>
                  <a:schemeClr val="tx1"/>
                </a:solidFill>
                <a:latin typeface="Arial" charset="0"/>
                <a:cs typeface="Arial" charset="0"/>
              </a:defRPr>
            </a:lvl9pPr>
          </a:lstStyle>
          <a:p>
            <a:pPr algn="ctr" eaLnBrk="1" hangingPunct="1">
              <a:spcBef>
                <a:spcPct val="50000"/>
              </a:spcBef>
            </a:pPr>
            <a:r>
              <a:rPr lang="en-US" sz="4400" b="1" dirty="0"/>
              <a:t>Results</a:t>
            </a:r>
          </a:p>
          <a:p>
            <a:pPr algn="ctr" eaLnBrk="1" hangingPunct="1">
              <a:spcBef>
                <a:spcPct val="50000"/>
              </a:spcBef>
            </a:pPr>
            <a:r>
              <a:rPr lang="en-US" sz="3800" b="1" i="0" u="none" strike="noStrike" dirty="0">
                <a:solidFill>
                  <a:srgbClr val="000000"/>
                </a:solidFill>
                <a:effectLst/>
                <a:latin typeface="+mj-lt"/>
              </a:rPr>
              <a:t>    </a:t>
            </a:r>
            <a:r>
              <a:rPr lang="en-US" sz="3800" b="1" i="0" u="none" strike="noStrike" dirty="0">
                <a:solidFill>
                  <a:srgbClr val="000000"/>
                </a:solidFill>
                <a:effectLst/>
                <a:latin typeface="+mn-lt"/>
              </a:rPr>
              <a:t>Bar graph comparing each race/ethnicity in our data and if they utilized MH resources on campus</a:t>
            </a:r>
            <a:r>
              <a:rPr lang="en-US" sz="3800" b="1" dirty="0">
                <a:solidFill>
                  <a:srgbClr val="000000"/>
                </a:solidFill>
                <a:latin typeface="+mn-lt"/>
              </a:rPr>
              <a:t>:</a:t>
            </a:r>
            <a:endParaRPr lang="en-US" sz="3800" b="1" dirty="0">
              <a:latin typeface="+mn-lt"/>
            </a:endParaRPr>
          </a:p>
          <a:p>
            <a:pPr eaLnBrk="1" hangingPunct="1">
              <a:spcBef>
                <a:spcPct val="50000"/>
              </a:spcBef>
            </a:pPr>
            <a:endParaRPr lang="en-US" sz="4800" b="1" dirty="0"/>
          </a:p>
          <a:p>
            <a:pPr eaLnBrk="1" hangingPunct="1">
              <a:spcBef>
                <a:spcPct val="50000"/>
              </a:spcBef>
            </a:pPr>
            <a:endParaRPr lang="en-US" sz="4800" b="1" dirty="0"/>
          </a:p>
          <a:p>
            <a:pPr eaLnBrk="1" hangingPunct="1">
              <a:spcBef>
                <a:spcPct val="50000"/>
              </a:spcBef>
            </a:pPr>
            <a:endParaRPr lang="en-US" sz="4800" b="1" dirty="0"/>
          </a:p>
          <a:p>
            <a:pPr eaLnBrk="1" hangingPunct="1">
              <a:spcBef>
                <a:spcPct val="50000"/>
              </a:spcBef>
            </a:pPr>
            <a:endParaRPr lang="en-US" sz="4800" b="1" dirty="0"/>
          </a:p>
          <a:p>
            <a:pPr eaLnBrk="1" hangingPunct="1">
              <a:spcBef>
                <a:spcPct val="50000"/>
              </a:spcBef>
            </a:pPr>
            <a:endParaRPr lang="en-US" sz="2400" b="1" dirty="0"/>
          </a:p>
          <a:p>
            <a:pPr eaLnBrk="1" hangingPunct="1">
              <a:spcBef>
                <a:spcPct val="50000"/>
              </a:spcBef>
            </a:pPr>
            <a:endParaRPr lang="en-US" sz="4800" b="1" dirty="0"/>
          </a:p>
          <a:p>
            <a:pPr algn="ctr" eaLnBrk="1" hangingPunct="1">
              <a:spcBef>
                <a:spcPct val="50000"/>
              </a:spcBef>
            </a:pPr>
            <a:r>
              <a:rPr lang="en-US" sz="3800" dirty="0"/>
              <a:t>    </a:t>
            </a:r>
            <a:r>
              <a:rPr lang="en-US" sz="3800" b="1" dirty="0">
                <a:latin typeface="+mn-lt"/>
              </a:rPr>
              <a:t>Representation of</a:t>
            </a:r>
            <a:r>
              <a:rPr lang="en-US" sz="3800" b="1" baseline="0" dirty="0">
                <a:latin typeface="+mn-lt"/>
              </a:rPr>
              <a:t> participants and their utilization of campus resources:</a:t>
            </a:r>
            <a:endParaRPr lang="en-US" sz="3800" b="1" i="0" u="none" strike="noStrike" dirty="0">
              <a:solidFill>
                <a:srgbClr val="000000"/>
              </a:solidFill>
              <a:effectLst/>
              <a:latin typeface="+mn-lt"/>
            </a:endParaRPr>
          </a:p>
          <a:p>
            <a:pPr eaLnBrk="1" hangingPunct="1">
              <a:spcBef>
                <a:spcPct val="50000"/>
              </a:spcBef>
            </a:pPr>
            <a:endParaRPr lang="en-US" sz="3800" dirty="0">
              <a:solidFill>
                <a:srgbClr val="000000"/>
              </a:solidFill>
              <a:latin typeface="+mn-lt"/>
            </a:endParaRPr>
          </a:p>
          <a:p>
            <a:pPr eaLnBrk="1" hangingPunct="1">
              <a:spcBef>
                <a:spcPct val="50000"/>
              </a:spcBef>
            </a:pPr>
            <a:endParaRPr lang="en-US" sz="3800" b="0" i="0" u="none" strike="noStrike" dirty="0">
              <a:solidFill>
                <a:srgbClr val="000000"/>
              </a:solidFill>
              <a:effectLst/>
              <a:latin typeface="+mn-lt"/>
            </a:endParaRPr>
          </a:p>
          <a:p>
            <a:pPr eaLnBrk="1" hangingPunct="1">
              <a:spcBef>
                <a:spcPct val="50000"/>
              </a:spcBef>
            </a:pPr>
            <a:endParaRPr lang="en-US" sz="3800" dirty="0">
              <a:solidFill>
                <a:srgbClr val="000000"/>
              </a:solidFill>
              <a:latin typeface="+mn-lt"/>
            </a:endParaRPr>
          </a:p>
          <a:p>
            <a:pPr eaLnBrk="1" hangingPunct="1">
              <a:spcBef>
                <a:spcPct val="50000"/>
              </a:spcBef>
            </a:pPr>
            <a:endParaRPr lang="en-US" sz="3800" b="0" i="0" u="none" strike="noStrike" dirty="0">
              <a:solidFill>
                <a:srgbClr val="000000"/>
              </a:solidFill>
              <a:effectLst/>
              <a:latin typeface="+mn-lt"/>
            </a:endParaRPr>
          </a:p>
          <a:p>
            <a:pPr eaLnBrk="1" hangingPunct="1">
              <a:spcBef>
                <a:spcPct val="50000"/>
              </a:spcBef>
            </a:pPr>
            <a:endParaRPr lang="en-US" sz="3800" b="0" i="0" u="none" strike="noStrike" dirty="0">
              <a:solidFill>
                <a:srgbClr val="000000"/>
              </a:solidFill>
              <a:effectLst/>
              <a:latin typeface="+mn-lt"/>
            </a:endParaRPr>
          </a:p>
          <a:p>
            <a:pPr eaLnBrk="1" hangingPunct="1">
              <a:spcBef>
                <a:spcPct val="50000"/>
              </a:spcBef>
            </a:pPr>
            <a:endParaRPr lang="en-US" sz="3800" b="0" i="0" u="none" strike="noStrike" dirty="0">
              <a:solidFill>
                <a:srgbClr val="000000"/>
              </a:solidFill>
              <a:effectLst/>
              <a:latin typeface="+mn-lt"/>
            </a:endParaRPr>
          </a:p>
          <a:p>
            <a:pPr eaLnBrk="1" hangingPunct="1">
              <a:spcBef>
                <a:spcPct val="50000"/>
              </a:spcBef>
            </a:pPr>
            <a:endParaRPr lang="en-US" sz="3800" b="0" i="0" u="none" strike="noStrike" dirty="0">
              <a:solidFill>
                <a:srgbClr val="000000"/>
              </a:solidFill>
              <a:effectLst/>
              <a:latin typeface="+mn-lt"/>
            </a:endParaRPr>
          </a:p>
          <a:p>
            <a:pPr algn="ctr" eaLnBrk="1" hangingPunct="1">
              <a:spcBef>
                <a:spcPct val="50000"/>
              </a:spcBef>
            </a:pPr>
            <a:r>
              <a:rPr lang="en-US" sz="3800" b="0" i="0" u="none" strike="noStrike" dirty="0">
                <a:solidFill>
                  <a:srgbClr val="000000"/>
                </a:solidFill>
                <a:effectLst/>
                <a:latin typeface="+mn-lt"/>
              </a:rPr>
              <a:t>    84% of participants (59) did not utilize campus resources.15% of participants (10) utilized campus resources. 1% of participants (1) preferred not to say if they utilized campus resources.</a:t>
            </a:r>
          </a:p>
          <a:p>
            <a:pPr algn="ctr" eaLnBrk="1" hangingPunct="1">
              <a:spcBef>
                <a:spcPct val="50000"/>
              </a:spcBef>
            </a:pPr>
            <a:r>
              <a:rPr lang="en-US" sz="3800" b="0" i="0" u="none" strike="noStrike" dirty="0">
                <a:solidFill>
                  <a:srgbClr val="000000"/>
                </a:solidFill>
                <a:effectLst/>
                <a:latin typeface="+mn-lt"/>
              </a:rPr>
              <a:t>    Researchers used a Chi-Square Test of Association to determine if race/ethnicity as well as age/year in school associated with utilization of MH resources on campus.</a:t>
            </a:r>
            <a:r>
              <a:rPr lang="en-US" sz="3800" dirty="0">
                <a:solidFill>
                  <a:srgbClr val="000000"/>
                </a:solidFill>
                <a:latin typeface="+mn-lt"/>
              </a:rPr>
              <a:t> </a:t>
            </a:r>
            <a:r>
              <a:rPr lang="en-US" sz="3800" b="0" i="0" u="none" strike="noStrike" dirty="0">
                <a:solidFill>
                  <a:srgbClr val="000000"/>
                </a:solidFill>
                <a:effectLst/>
                <a:latin typeface="+mn-lt"/>
              </a:rPr>
              <a:t>At (</a:t>
            </a:r>
            <a:r>
              <a:rPr lang="en-US" sz="3800" dirty="0">
                <a:solidFill>
                  <a:srgbClr val="000000"/>
                </a:solidFill>
                <a:latin typeface="+mn-lt"/>
              </a:rPr>
              <a:t>p &gt; 0.55), r</a:t>
            </a:r>
            <a:r>
              <a:rPr lang="en-US" sz="3800" b="0" i="0" u="none" strike="noStrike" dirty="0">
                <a:solidFill>
                  <a:srgbClr val="000000"/>
                </a:solidFill>
                <a:effectLst/>
                <a:latin typeface="+mn-lt"/>
              </a:rPr>
              <a:t>esearchers were able to conclude that race/ethnicity and age/year in school did not impact </a:t>
            </a:r>
            <a:r>
              <a:rPr lang="en-US" sz="3800" dirty="0">
                <a:solidFill>
                  <a:srgbClr val="000000"/>
                </a:solidFill>
                <a:latin typeface="+mn-lt"/>
              </a:rPr>
              <a:t>if</a:t>
            </a:r>
            <a:r>
              <a:rPr lang="en-US" sz="3800" b="0" i="0" u="none" strike="noStrike" dirty="0">
                <a:solidFill>
                  <a:srgbClr val="000000"/>
                </a:solidFill>
                <a:effectLst/>
                <a:latin typeface="+mn-lt"/>
              </a:rPr>
              <a:t> participants utilized resources or not. The results also contradicted our research question.</a:t>
            </a:r>
            <a:endParaRPr lang="en-US" sz="3800" dirty="0">
              <a:solidFill>
                <a:srgbClr val="000000"/>
              </a:solidFill>
              <a:latin typeface="+mn-lt"/>
            </a:endParaRPr>
          </a:p>
        </p:txBody>
      </p:sp>
      <p:sp>
        <p:nvSpPr>
          <p:cNvPr id="2059" name="TextBox 15"/>
          <p:cNvSpPr txBox="1">
            <a:spLocks noChangeArrowheads="1"/>
          </p:cNvSpPr>
          <p:nvPr/>
        </p:nvSpPr>
        <p:spPr bwMode="auto">
          <a:xfrm>
            <a:off x="28154048" y="4558346"/>
            <a:ext cx="15159038" cy="18189595"/>
          </a:xfrm>
          <a:prstGeom prst="rect">
            <a:avLst/>
          </a:prstGeom>
          <a:solidFill>
            <a:srgbClr val="B2D2EC"/>
          </a:solidFill>
          <a:ln w="9525">
            <a:solidFill>
              <a:srgbClr val="000000"/>
            </a:solidFill>
            <a:miter lim="800000"/>
            <a:headEnd/>
            <a:tailEnd/>
          </a:ln>
        </p:spPr>
        <p:txBody>
          <a:bodyPr wrap="square">
            <a:spAutoFit/>
          </a:bodyPr>
          <a:lstStyle>
            <a:lvl1pPr eaLnBrk="0" hangingPunct="0">
              <a:defRPr sz="8600">
                <a:solidFill>
                  <a:schemeClr val="tx1"/>
                </a:solidFill>
                <a:latin typeface="Arial" charset="0"/>
                <a:cs typeface="Arial" charset="0"/>
              </a:defRPr>
            </a:lvl1pPr>
            <a:lvl2pPr marL="742950" indent="-285750" eaLnBrk="0" hangingPunct="0">
              <a:defRPr sz="8600">
                <a:solidFill>
                  <a:schemeClr val="tx1"/>
                </a:solidFill>
                <a:latin typeface="Arial" charset="0"/>
                <a:cs typeface="Arial" charset="0"/>
              </a:defRPr>
            </a:lvl2pPr>
            <a:lvl3pPr marL="1143000" indent="-228600" eaLnBrk="0" hangingPunct="0">
              <a:defRPr sz="8600">
                <a:solidFill>
                  <a:schemeClr val="tx1"/>
                </a:solidFill>
                <a:latin typeface="Arial" charset="0"/>
                <a:cs typeface="Arial" charset="0"/>
              </a:defRPr>
            </a:lvl3pPr>
            <a:lvl4pPr marL="1600200" indent="-228600" eaLnBrk="0" hangingPunct="0">
              <a:defRPr sz="8600">
                <a:solidFill>
                  <a:schemeClr val="tx1"/>
                </a:solidFill>
                <a:latin typeface="Arial" charset="0"/>
                <a:cs typeface="Arial" charset="0"/>
              </a:defRPr>
            </a:lvl4pPr>
            <a:lvl5pPr marL="2057400" indent="-228600" eaLnBrk="0" hangingPunct="0">
              <a:defRPr sz="8600">
                <a:solidFill>
                  <a:schemeClr val="tx1"/>
                </a:solidFill>
                <a:latin typeface="Arial" charset="0"/>
                <a:cs typeface="Arial" charset="0"/>
              </a:defRPr>
            </a:lvl5pPr>
            <a:lvl6pPr marL="2514600" indent="-228600" eaLnBrk="0" fontAlgn="base" hangingPunct="0">
              <a:spcBef>
                <a:spcPct val="0"/>
              </a:spcBef>
              <a:spcAft>
                <a:spcPct val="0"/>
              </a:spcAft>
              <a:defRPr sz="8600">
                <a:solidFill>
                  <a:schemeClr val="tx1"/>
                </a:solidFill>
                <a:latin typeface="Arial" charset="0"/>
                <a:cs typeface="Arial" charset="0"/>
              </a:defRPr>
            </a:lvl6pPr>
            <a:lvl7pPr marL="2971800" indent="-228600" eaLnBrk="0" fontAlgn="base" hangingPunct="0">
              <a:spcBef>
                <a:spcPct val="0"/>
              </a:spcBef>
              <a:spcAft>
                <a:spcPct val="0"/>
              </a:spcAft>
              <a:defRPr sz="8600">
                <a:solidFill>
                  <a:schemeClr val="tx1"/>
                </a:solidFill>
                <a:latin typeface="Arial" charset="0"/>
                <a:cs typeface="Arial" charset="0"/>
              </a:defRPr>
            </a:lvl7pPr>
            <a:lvl8pPr marL="3429000" indent="-228600" eaLnBrk="0" fontAlgn="base" hangingPunct="0">
              <a:spcBef>
                <a:spcPct val="0"/>
              </a:spcBef>
              <a:spcAft>
                <a:spcPct val="0"/>
              </a:spcAft>
              <a:defRPr sz="8600">
                <a:solidFill>
                  <a:schemeClr val="tx1"/>
                </a:solidFill>
                <a:latin typeface="Arial" charset="0"/>
                <a:cs typeface="Arial" charset="0"/>
              </a:defRPr>
            </a:lvl8pPr>
            <a:lvl9pPr marL="3886200" indent="-228600" eaLnBrk="0" fontAlgn="base" hangingPunct="0">
              <a:spcBef>
                <a:spcPct val="0"/>
              </a:spcBef>
              <a:spcAft>
                <a:spcPct val="0"/>
              </a:spcAft>
              <a:defRPr sz="8600">
                <a:solidFill>
                  <a:schemeClr val="tx1"/>
                </a:solidFill>
                <a:latin typeface="Arial" charset="0"/>
                <a:cs typeface="Arial" charset="0"/>
              </a:defRPr>
            </a:lvl9pPr>
          </a:lstStyle>
          <a:p>
            <a:pPr algn="ctr" eaLnBrk="1" hangingPunct="1"/>
            <a:r>
              <a:rPr lang="en-US" sz="4400" b="1" dirty="0"/>
              <a:t>Discussion/Conclusion</a:t>
            </a:r>
          </a:p>
          <a:p>
            <a:pPr algn="ctr" eaLnBrk="1" hangingPunct="1"/>
            <a:endParaRPr lang="en-US" sz="4400" b="1" dirty="0"/>
          </a:p>
          <a:p>
            <a:pPr eaLnBrk="1" hangingPunct="1"/>
            <a:r>
              <a:rPr lang="en-US" sz="4000" b="1" dirty="0"/>
              <a:t>Co-Cultural Theory:</a:t>
            </a:r>
          </a:p>
          <a:p>
            <a:pPr rtl="0" fontAlgn="base">
              <a:spcBef>
                <a:spcPts val="0"/>
              </a:spcBef>
              <a:spcAft>
                <a:spcPts val="1200"/>
              </a:spcAft>
              <a:buFont typeface="Arial" panose="020B0604020202020204" pitchFamily="34" charset="0"/>
              <a:buChar char="•"/>
            </a:pPr>
            <a:r>
              <a:rPr lang="en-US" sz="3800" i="0" u="none" strike="noStrike" dirty="0">
                <a:solidFill>
                  <a:srgbClr val="000000"/>
                </a:solidFill>
                <a:effectLst/>
                <a:latin typeface="+mn-lt"/>
              </a:rPr>
              <a:t> </a:t>
            </a:r>
            <a:r>
              <a:rPr lang="en-US" sz="3800" dirty="0">
                <a:effectLst/>
                <a:latin typeface="+mn-lt"/>
                <a:ea typeface="Arial" panose="020B0604020202020204" pitchFamily="34" charset="0"/>
              </a:rPr>
              <a:t>Co-Cultural Theory examines the ways in which co-cultural groups (groups which have been historically marginalized) interact with dominant groups (groups which have been historically privileged)” (Razzante &amp; Orbe, 2018).</a:t>
            </a:r>
          </a:p>
          <a:p>
            <a:pPr marL="1314450" lvl="1" indent="-571500">
              <a:spcBef>
                <a:spcPts val="0"/>
              </a:spcBef>
              <a:spcAft>
                <a:spcPts val="1200"/>
              </a:spcAft>
              <a:buFont typeface="Arial" panose="020B0604020202020204" pitchFamily="34" charset="0"/>
              <a:buChar char="•"/>
            </a:pPr>
            <a:r>
              <a:rPr lang="en-US" sz="3800" b="0" i="0" u="none" strike="noStrike" dirty="0">
                <a:solidFill>
                  <a:srgbClr val="000000"/>
                </a:solidFill>
                <a:effectLst/>
                <a:latin typeface="+mn-lt"/>
              </a:rPr>
              <a:t>49% of our participants were white males, 33% were black males, 11% were women, and 7% were either multi-racial and or another specified race/ethnicity.</a:t>
            </a:r>
            <a:endParaRPr lang="en-US" sz="3800" dirty="0">
              <a:latin typeface="+mn-lt"/>
            </a:endParaRPr>
          </a:p>
          <a:p>
            <a:pPr algn="ctr" eaLnBrk="1" hangingPunct="1"/>
            <a:r>
              <a:rPr lang="en-US" sz="3800" dirty="0">
                <a:latin typeface="+mn-lt"/>
              </a:rPr>
              <a:t> </a:t>
            </a:r>
            <a:r>
              <a:rPr lang="en-US" sz="3800" b="1" i="0" u="none" strike="noStrike" dirty="0">
                <a:solidFill>
                  <a:srgbClr val="000000"/>
                </a:solidFill>
                <a:effectLst/>
                <a:latin typeface="+mn-lt"/>
              </a:rPr>
              <a:t>Bar graph comparing each race/ethnicity in our data and if they were comfortable utilizing MH resources on campus:</a:t>
            </a:r>
            <a:r>
              <a:rPr lang="en-US" sz="3800" b="1" dirty="0">
                <a:solidFill>
                  <a:srgbClr val="000000"/>
                </a:solidFill>
                <a:latin typeface="+mn-lt"/>
              </a:rPr>
              <a:t>:</a:t>
            </a:r>
            <a:endParaRPr lang="en-US" sz="3800" b="1" dirty="0">
              <a:latin typeface="+mn-lt"/>
            </a:endParaRPr>
          </a:p>
          <a:p>
            <a:pPr eaLnBrk="1" hangingPunct="1"/>
            <a:endParaRPr lang="en-US" sz="4000" dirty="0"/>
          </a:p>
          <a:p>
            <a:pPr eaLnBrk="1" hangingPunct="1"/>
            <a:endParaRPr lang="en-US" sz="4000" dirty="0"/>
          </a:p>
          <a:p>
            <a:pPr eaLnBrk="1" hangingPunct="1"/>
            <a:endParaRPr lang="en-US" sz="4000" dirty="0"/>
          </a:p>
          <a:p>
            <a:pPr eaLnBrk="1" hangingPunct="1"/>
            <a:endParaRPr lang="en-US" sz="4000" dirty="0"/>
          </a:p>
          <a:p>
            <a:pPr eaLnBrk="1" hangingPunct="1"/>
            <a:endParaRPr lang="en-US" sz="4000" dirty="0"/>
          </a:p>
          <a:p>
            <a:pPr eaLnBrk="1" hangingPunct="1"/>
            <a:endParaRPr lang="en-US" sz="4000" dirty="0"/>
          </a:p>
          <a:p>
            <a:pPr eaLnBrk="1" hangingPunct="1"/>
            <a:endParaRPr lang="en-US" sz="4000" dirty="0"/>
          </a:p>
          <a:p>
            <a:pPr eaLnBrk="1" hangingPunct="1"/>
            <a:endParaRPr lang="en-US" sz="4000" dirty="0"/>
          </a:p>
          <a:p>
            <a:pPr eaLnBrk="1" hangingPunct="1"/>
            <a:endParaRPr lang="en-US" sz="2000" dirty="0">
              <a:solidFill>
                <a:srgbClr val="000000"/>
              </a:solidFill>
              <a:latin typeface="Playfair Display" panose="020B0604020202020204" pitchFamily="2" charset="0"/>
            </a:endParaRPr>
          </a:p>
          <a:p>
            <a:pPr lvl="1" indent="0" eaLnBrk="1" hangingPunct="1"/>
            <a:endParaRPr lang="en-US" sz="2000" dirty="0">
              <a:solidFill>
                <a:srgbClr val="000000"/>
              </a:solidFill>
              <a:latin typeface="Playfair Display" panose="020B0604020202020204" pitchFamily="2" charset="0"/>
            </a:endParaRPr>
          </a:p>
          <a:p>
            <a:pPr lvl="1" indent="0" eaLnBrk="1" hangingPunct="1"/>
            <a:endParaRPr lang="en-US" sz="2000" dirty="0">
              <a:solidFill>
                <a:srgbClr val="000000"/>
              </a:solidFill>
              <a:latin typeface="Playfair Display" panose="020B0604020202020204" pitchFamily="2" charset="0"/>
            </a:endParaRPr>
          </a:p>
          <a:p>
            <a:pPr lvl="1" indent="0" eaLnBrk="1" hangingPunct="1"/>
            <a:endParaRPr lang="en-US" sz="2000" dirty="0">
              <a:solidFill>
                <a:srgbClr val="000000"/>
              </a:solidFill>
              <a:latin typeface="Playfair Display" panose="020B0604020202020204" pitchFamily="2" charset="0"/>
            </a:endParaRPr>
          </a:p>
          <a:p>
            <a:pPr lvl="1" indent="0" eaLnBrk="1" hangingPunct="1"/>
            <a:endParaRPr lang="en-US" sz="2000" dirty="0">
              <a:solidFill>
                <a:srgbClr val="000000"/>
              </a:solidFill>
              <a:latin typeface="Playfair Display" panose="020B0604020202020204" pitchFamily="2" charset="0"/>
            </a:endParaRPr>
          </a:p>
          <a:p>
            <a:pPr marL="1314450" lvl="1" indent="-571500" eaLnBrk="1" hangingPunct="1">
              <a:buFont typeface="Arial" panose="020B0604020202020204" pitchFamily="34" charset="0"/>
              <a:buChar char="•"/>
            </a:pPr>
            <a:r>
              <a:rPr lang="en-US" sz="3800" b="0" i="0" u="none" strike="noStrike" dirty="0">
                <a:solidFill>
                  <a:srgbClr val="000000"/>
                </a:solidFill>
                <a:effectLst/>
                <a:latin typeface="+mn-lt"/>
              </a:rPr>
              <a:t>Data concluded women are the most comfortable utilizing resources while white males are the least comfortable.                  </a:t>
            </a:r>
            <a:endParaRPr lang="en-US" sz="3800" dirty="0">
              <a:solidFill>
                <a:srgbClr val="000000"/>
              </a:solidFill>
              <a:latin typeface="+mn-lt"/>
            </a:endParaRPr>
          </a:p>
          <a:p>
            <a:pPr eaLnBrk="1" hangingPunct="1"/>
            <a:r>
              <a:rPr lang="en-US" sz="3800" b="1" i="0" u="none" strike="noStrike" dirty="0">
                <a:solidFill>
                  <a:srgbClr val="000000"/>
                </a:solidFill>
                <a:effectLst/>
                <a:latin typeface="+mn-lt"/>
              </a:rPr>
              <a:t>															 </a:t>
            </a:r>
          </a:p>
          <a:p>
            <a:pPr eaLnBrk="1" hangingPunct="1"/>
            <a:endParaRPr lang="en-US" sz="3800" b="1" dirty="0">
              <a:solidFill>
                <a:srgbClr val="000000"/>
              </a:solidFill>
              <a:latin typeface="+mn-lt"/>
            </a:endParaRPr>
          </a:p>
          <a:p>
            <a:pPr eaLnBrk="1" hangingPunct="1"/>
            <a:r>
              <a:rPr lang="en-US" sz="3800" b="1" i="0" u="none" strike="noStrike" dirty="0">
                <a:solidFill>
                  <a:srgbClr val="000000"/>
                </a:solidFill>
                <a:effectLst/>
                <a:latin typeface="+mn-lt"/>
              </a:rPr>
              <a:t>What does this mean in Co-Cultural Theory?</a:t>
            </a:r>
            <a:endParaRPr lang="en-US" sz="3800" b="0" i="0" u="none" strike="noStrike" dirty="0">
              <a:solidFill>
                <a:srgbClr val="000000"/>
              </a:solidFill>
              <a:effectLst/>
              <a:latin typeface="+mn-lt"/>
            </a:endParaRPr>
          </a:p>
          <a:p>
            <a:pPr marL="571500" indent="-571500" eaLnBrk="1" hangingPunct="1">
              <a:buFont typeface="Arial" panose="020B0604020202020204" pitchFamily="34" charset="0"/>
              <a:buChar char="•"/>
            </a:pPr>
            <a:r>
              <a:rPr lang="en-US" sz="3800" b="0" i="0" u="none" strike="noStrike" dirty="0">
                <a:solidFill>
                  <a:srgbClr val="000000"/>
                </a:solidFill>
                <a:effectLst/>
                <a:latin typeface="+mn-lt"/>
              </a:rPr>
              <a:t>White males were the inferior group when it came to comfortability utilizing resources compared to black males and women</a:t>
            </a:r>
          </a:p>
        </p:txBody>
      </p:sp>
      <p:sp>
        <p:nvSpPr>
          <p:cNvPr id="2060" name="AutoShape 15" descr="yeast cell.jpg">
            <a:hlinkClick r:id="rId4"/>
          </p:cNvPr>
          <p:cNvSpPr>
            <a:spLocks noChangeAspect="1" noChangeArrowheads="1"/>
          </p:cNvSpPr>
          <p:nvPr/>
        </p:nvSpPr>
        <p:spPr bwMode="auto">
          <a:xfrm>
            <a:off x="43429238" y="-6556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061" name="TextBox 26"/>
          <p:cNvSpPr txBox="1">
            <a:spLocks noChangeArrowheads="1"/>
          </p:cNvSpPr>
          <p:nvPr/>
        </p:nvSpPr>
        <p:spPr bwMode="auto">
          <a:xfrm>
            <a:off x="413063" y="18411557"/>
            <a:ext cx="11963400" cy="13726835"/>
          </a:xfrm>
          <a:prstGeom prst="rect">
            <a:avLst/>
          </a:prstGeom>
          <a:solidFill>
            <a:srgbClr val="FFFF66"/>
          </a:solidFill>
          <a:ln w="9525">
            <a:solidFill>
              <a:srgbClr val="000000"/>
            </a:solidFill>
            <a:miter lim="800000"/>
            <a:headEnd/>
            <a:tailEnd/>
          </a:ln>
        </p:spPr>
        <p:txBody>
          <a:bodyPr wrap="square">
            <a:spAutoFit/>
          </a:bodyPr>
          <a:lstStyle>
            <a:lvl1pPr defTabSz="4389438" eaLnBrk="0" hangingPunct="0">
              <a:defRPr sz="8600">
                <a:solidFill>
                  <a:schemeClr val="tx1"/>
                </a:solidFill>
                <a:latin typeface="Arial" charset="0"/>
                <a:cs typeface="Arial" charset="0"/>
              </a:defRPr>
            </a:lvl1pPr>
            <a:lvl2pPr marL="742950" indent="-285750" defTabSz="4389438" eaLnBrk="0" hangingPunct="0">
              <a:defRPr sz="8600">
                <a:solidFill>
                  <a:schemeClr val="tx1"/>
                </a:solidFill>
                <a:latin typeface="Arial" charset="0"/>
                <a:cs typeface="Arial" charset="0"/>
              </a:defRPr>
            </a:lvl2pPr>
            <a:lvl3pPr marL="1143000" indent="-228600" defTabSz="4389438" eaLnBrk="0" hangingPunct="0">
              <a:defRPr sz="8600">
                <a:solidFill>
                  <a:schemeClr val="tx1"/>
                </a:solidFill>
                <a:latin typeface="Arial" charset="0"/>
                <a:cs typeface="Arial" charset="0"/>
              </a:defRPr>
            </a:lvl3pPr>
            <a:lvl4pPr marL="1600200" indent="-228600" defTabSz="4389438" eaLnBrk="0" hangingPunct="0">
              <a:defRPr sz="8600">
                <a:solidFill>
                  <a:schemeClr val="tx1"/>
                </a:solidFill>
                <a:latin typeface="Arial" charset="0"/>
                <a:cs typeface="Arial" charset="0"/>
              </a:defRPr>
            </a:lvl4pPr>
            <a:lvl5pPr marL="2057400" indent="-228600" defTabSz="4389438" eaLnBrk="0" hangingPunct="0">
              <a:defRPr sz="8600">
                <a:solidFill>
                  <a:schemeClr val="tx1"/>
                </a:solidFill>
                <a:latin typeface="Arial" charset="0"/>
                <a:cs typeface="Arial" charset="0"/>
              </a:defRPr>
            </a:lvl5pPr>
            <a:lvl6pPr marL="2514600" indent="-228600" defTabSz="4389438" eaLnBrk="0" fontAlgn="base" hangingPunct="0">
              <a:spcBef>
                <a:spcPct val="0"/>
              </a:spcBef>
              <a:spcAft>
                <a:spcPct val="0"/>
              </a:spcAft>
              <a:defRPr sz="8600">
                <a:solidFill>
                  <a:schemeClr val="tx1"/>
                </a:solidFill>
                <a:latin typeface="Arial" charset="0"/>
                <a:cs typeface="Arial" charset="0"/>
              </a:defRPr>
            </a:lvl6pPr>
            <a:lvl7pPr marL="2971800" indent="-228600" defTabSz="4389438" eaLnBrk="0" fontAlgn="base" hangingPunct="0">
              <a:spcBef>
                <a:spcPct val="0"/>
              </a:spcBef>
              <a:spcAft>
                <a:spcPct val="0"/>
              </a:spcAft>
              <a:defRPr sz="8600">
                <a:solidFill>
                  <a:schemeClr val="tx1"/>
                </a:solidFill>
                <a:latin typeface="Arial" charset="0"/>
                <a:cs typeface="Arial" charset="0"/>
              </a:defRPr>
            </a:lvl7pPr>
            <a:lvl8pPr marL="3429000" indent="-228600" defTabSz="4389438" eaLnBrk="0" fontAlgn="base" hangingPunct="0">
              <a:spcBef>
                <a:spcPct val="0"/>
              </a:spcBef>
              <a:spcAft>
                <a:spcPct val="0"/>
              </a:spcAft>
              <a:defRPr sz="8600">
                <a:solidFill>
                  <a:schemeClr val="tx1"/>
                </a:solidFill>
                <a:latin typeface="Arial" charset="0"/>
                <a:cs typeface="Arial" charset="0"/>
              </a:defRPr>
            </a:lvl8pPr>
            <a:lvl9pPr marL="3886200" indent="-228600" defTabSz="4389438" eaLnBrk="0" fontAlgn="base" hangingPunct="0">
              <a:spcBef>
                <a:spcPct val="0"/>
              </a:spcBef>
              <a:spcAft>
                <a:spcPct val="0"/>
              </a:spcAft>
              <a:defRPr sz="8600">
                <a:solidFill>
                  <a:schemeClr val="tx1"/>
                </a:solidFill>
                <a:latin typeface="Arial" charset="0"/>
                <a:cs typeface="Arial" charset="0"/>
              </a:defRPr>
            </a:lvl9pPr>
          </a:lstStyle>
          <a:p>
            <a:pPr algn="ctr" eaLnBrk="1" hangingPunct="1"/>
            <a:r>
              <a:rPr lang="en-US" sz="4400" b="1" dirty="0"/>
              <a:t>Research Question</a:t>
            </a:r>
          </a:p>
          <a:p>
            <a:pPr algn="ctr" eaLnBrk="1" hangingPunct="1"/>
            <a:endParaRPr lang="en-US" sz="4400" b="1" dirty="0">
              <a:latin typeface="Arial" panose="020B0604020202020204" pitchFamily="34" charset="0"/>
              <a:ea typeface="Arial" panose="020B0604020202020204" pitchFamily="34" charset="0"/>
            </a:endParaRPr>
          </a:p>
          <a:p>
            <a:pPr eaLnBrk="1" hangingPunct="1"/>
            <a:r>
              <a:rPr lang="en-US" sz="3800" dirty="0">
                <a:effectLst/>
                <a:latin typeface="Arial" panose="020B0604020202020204" pitchFamily="34" charset="0"/>
                <a:ea typeface="Arial" panose="020B0604020202020204" pitchFamily="34" charset="0"/>
              </a:rPr>
              <a:t>    Cutler and Dwyer (2020) detailed “There is a direct relationship between lack of self-seeking mental health support and a high level of personal stigma. In a separate study in 2005 results showed that student-athletes have fewer positive attitudes toward help seeking than their nonathlete peers” (p. 210-211). The article also details what goes into the decision-making procedure of these athletes when deciding to seek out mental health resources to assess themselves: “The athlete’s thoughts and feelings towards themselves seeking help, their perceptions of their fellow athletes’ thoughts on seeking help, and the general public’s thoughts on seeking help” (Cutler &amp; Dwyer, 2020, p. 211). For this study, researchers examined athlete’s access to resources.</a:t>
            </a:r>
          </a:p>
          <a:p>
            <a:pPr eaLnBrk="1" hangingPunct="1"/>
            <a:endParaRPr lang="en-US" sz="3800" dirty="0">
              <a:latin typeface="Arial" panose="020B0604020202020204" pitchFamily="34" charset="0"/>
              <a:ea typeface="Arial" panose="020B0604020202020204" pitchFamily="34" charset="0"/>
            </a:endParaRPr>
          </a:p>
          <a:p>
            <a:pPr algn="ctr" eaLnBrk="1" hangingPunct="1"/>
            <a:r>
              <a:rPr lang="en-US" sz="3800" b="1" i="1" dirty="0">
                <a:latin typeface="+mj-lt"/>
              </a:rPr>
              <a:t>RQ 1: </a:t>
            </a:r>
            <a:r>
              <a:rPr lang="en-US" sz="3800" i="1" dirty="0">
                <a:solidFill>
                  <a:srgbClr val="222222"/>
                </a:solidFill>
                <a:latin typeface="+mj-lt"/>
              </a:rPr>
              <a:t>How are</a:t>
            </a:r>
            <a:r>
              <a:rPr lang="en-US" sz="3800" i="1" dirty="0">
                <a:solidFill>
                  <a:srgbClr val="222222"/>
                </a:solidFill>
                <a:effectLst/>
                <a:latin typeface="+mj-lt"/>
                <a:ea typeface="Arial" panose="020B0604020202020204" pitchFamily="34" charset="0"/>
              </a:rPr>
              <a:t> athletes utilizing campus resources for </a:t>
            </a:r>
            <a:r>
              <a:rPr lang="en-US" sz="3800" i="1" dirty="0">
                <a:effectLst/>
                <a:latin typeface="+mj-lt"/>
                <a:ea typeface="Arial" panose="020B0604020202020204" pitchFamily="34" charset="0"/>
              </a:rPr>
              <a:t>managing mental health?</a:t>
            </a:r>
          </a:p>
          <a:p>
            <a:pPr eaLnBrk="1" hangingPunct="1"/>
            <a:endParaRPr lang="en-US" sz="3800" dirty="0">
              <a:latin typeface="Arial" panose="020B0604020202020204" pitchFamily="34" charset="0"/>
              <a:ea typeface="Arial" panose="020B0604020202020204" pitchFamily="34" charset="0"/>
            </a:endParaRPr>
          </a:p>
          <a:p>
            <a:pPr eaLnBrk="1" hangingPunct="1"/>
            <a:endParaRPr lang="en-US" sz="3800" dirty="0">
              <a:latin typeface="Arial" panose="020B0604020202020204" pitchFamily="34" charset="0"/>
              <a:ea typeface="Arial" panose="020B0604020202020204" pitchFamily="34" charset="0"/>
            </a:endParaRPr>
          </a:p>
          <a:p>
            <a:pPr eaLnBrk="1" hangingPunct="1"/>
            <a:endParaRPr lang="en-US" sz="3800" dirty="0">
              <a:latin typeface="Arial" panose="020B0604020202020204" pitchFamily="34" charset="0"/>
              <a:ea typeface="Arial" panose="020B0604020202020204" pitchFamily="34" charset="0"/>
            </a:endParaRPr>
          </a:p>
        </p:txBody>
      </p:sp>
      <p:pic>
        <p:nvPicPr>
          <p:cNvPr id="1026" name="Picture 2">
            <a:extLst>
              <a:ext uri="{FF2B5EF4-FFF2-40B4-BE49-F238E27FC236}">
                <a16:creationId xmlns:a16="http://schemas.microsoft.com/office/drawing/2014/main" id="{5D8BA0A7-6796-F54F-7CF9-DEC0962A985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479045" y="12586581"/>
            <a:ext cx="9733312" cy="5858132"/>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a:extLst>
              <a:ext uri="{FF2B5EF4-FFF2-40B4-BE49-F238E27FC236}">
                <a16:creationId xmlns:a16="http://schemas.microsoft.com/office/drawing/2014/main" id="{F035B18A-38F8-C921-13E4-02B6F0A5A7B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872085" y="12344400"/>
            <a:ext cx="9722963" cy="585362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3B1042AF-1AA6-39C8-2D40-821B7D207CD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427984" y="20269200"/>
            <a:ext cx="9746273" cy="585813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3037</TotalTime>
  <Words>897</Words>
  <Application>Microsoft Office PowerPoint</Application>
  <PresentationFormat>Custom</PresentationFormat>
  <Paragraphs>63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Playfair Display</vt:lpstr>
      <vt:lpstr>Default Design</vt:lpstr>
      <vt:lpstr>Dynamic Connection of Mental Health and Sports in College Terrence Jordan, McKinley Egland-Young, and Kendrick Maynor. Jr Faculty Mentor: Dr. Kim Flottemesch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the Poster Student Name(s)</dc:title>
  <dc:creator>Symposium Template</dc:creator>
  <cp:lastModifiedBy>Terrence Jordan</cp:lastModifiedBy>
  <cp:revision>172</cp:revision>
  <dcterms:created xsi:type="dcterms:W3CDTF">2004-04-01T16:38:35Z</dcterms:created>
  <dcterms:modified xsi:type="dcterms:W3CDTF">2023-04-03T16:46:48Z</dcterms:modified>
</cp:coreProperties>
</file>